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4"/>
  </p:notesMasterIdLst>
  <p:handoutMasterIdLst>
    <p:handoutMasterId r:id="rId25"/>
  </p:handoutMasterIdLst>
  <p:sldIdLst>
    <p:sldId id="1193" r:id="rId2"/>
    <p:sldId id="1371" r:id="rId3"/>
    <p:sldId id="1315" r:id="rId4"/>
    <p:sldId id="1387" r:id="rId5"/>
    <p:sldId id="1384" r:id="rId6"/>
    <p:sldId id="1408" r:id="rId7"/>
    <p:sldId id="1410" r:id="rId8"/>
    <p:sldId id="1409" r:id="rId9"/>
    <p:sldId id="1413" r:id="rId10"/>
    <p:sldId id="1414" r:id="rId11"/>
    <p:sldId id="1407" r:id="rId12"/>
    <p:sldId id="1388" r:id="rId13"/>
    <p:sldId id="1246" r:id="rId14"/>
    <p:sldId id="1389" r:id="rId15"/>
    <p:sldId id="1406" r:id="rId16"/>
    <p:sldId id="1385" r:id="rId17"/>
    <p:sldId id="1415" r:id="rId18"/>
    <p:sldId id="1416" r:id="rId19"/>
    <p:sldId id="1418" r:id="rId20"/>
    <p:sldId id="1419" r:id="rId21"/>
    <p:sldId id="1359" r:id="rId22"/>
    <p:sldId id="1411" r:id="rId23"/>
  </p:sldIdLst>
  <p:sldSz cx="9144000" cy="5143500" type="screen16x9"/>
  <p:notesSz cx="7010400" cy="92964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32"/>
    <a:srgbClr val="545850"/>
    <a:srgbClr val="00B6C9"/>
    <a:srgbClr val="858585"/>
    <a:srgbClr val="003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5163D7-5D15-48BE-AF73-EAC95FBAD505}" v="49" dt="2025-06-04T20:47:32.1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771" autoAdjust="0"/>
  </p:normalViewPr>
  <p:slideViewPr>
    <p:cSldViewPr snapToGrid="0">
      <p:cViewPr varScale="1">
        <p:scale>
          <a:sx n="109" d="100"/>
          <a:sy n="109" d="100"/>
        </p:scale>
        <p:origin x="73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8790"/>
    </p:cViewPr>
  </p:sorterViewPr>
  <p:notesViewPr>
    <p:cSldViewPr snapToGrid="0">
      <p:cViewPr varScale="1">
        <p:scale>
          <a:sx n="54" d="100"/>
          <a:sy n="54" d="100"/>
        </p:scale>
        <p:origin x="28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Results Pertaining to Each Area of Focus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Results Pertaining to Each Area of Focus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Education</c:v>
                </c:pt>
                <c:pt idx="1">
                  <c:v>Rural Areas</c:v>
                </c:pt>
                <c:pt idx="2">
                  <c:v>Government Action</c:v>
                </c:pt>
                <c:pt idx="3">
                  <c:v>Benefits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</c:v>
                </c:pt>
                <c:pt idx="1">
                  <c:v>76</c:v>
                </c:pt>
                <c:pt idx="2">
                  <c:v>40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93-4B4E-8E17-EA7D035E5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0314143"/>
        <c:axId val="2090314623"/>
      </c:barChart>
      <c:catAx>
        <c:axId val="20903141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314623"/>
        <c:crosses val="autoZero"/>
        <c:auto val="1"/>
        <c:lblAlgn val="ctr"/>
        <c:lblOffset val="100"/>
        <c:noMultiLvlLbl val="0"/>
      </c:catAx>
      <c:valAx>
        <c:axId val="20903146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314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200"/>
            </a:lvl1pPr>
          </a:lstStyle>
          <a:p>
            <a:fld id="{39C05CB7-7154-42F2-8D93-1E20B1508952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3037840" cy="466433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9"/>
            <a:ext cx="3037840" cy="466433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200"/>
            </a:lvl1pPr>
          </a:lstStyle>
          <a:p>
            <a:fld id="{E914430B-58C5-4EB3-A903-20F07B4F04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903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6434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6434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200"/>
            </a:lvl1pPr>
          </a:lstStyle>
          <a:p>
            <a:fld id="{8E1E840F-9B2B-44B5-896B-5B857B514EB5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3" tIns="46587" rIns="93173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3037840" cy="466433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9"/>
            <a:ext cx="3037840" cy="466433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200"/>
            </a:lvl1pPr>
          </a:lstStyle>
          <a:p>
            <a:fld id="{B8F1E044-3EA6-4167-A0FB-D05C215FD2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0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2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9143999" cy="514349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6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SP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391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SPPPT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51903" y="2"/>
            <a:ext cx="4592097" cy="514349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24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SPPPT00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9144000" cy="2336800"/>
          </a:xfrm>
          <a:custGeom>
            <a:avLst/>
            <a:gdLst>
              <a:gd name="connsiteX0" fmla="*/ 0 w 1394727"/>
              <a:gd name="connsiteY0" fmla="*/ 0 h 1427722"/>
              <a:gd name="connsiteX1" fmla="*/ 1394727 w 1394727"/>
              <a:gd name="connsiteY1" fmla="*/ 0 h 1427722"/>
              <a:gd name="connsiteX2" fmla="*/ 1394727 w 1394727"/>
              <a:gd name="connsiteY2" fmla="*/ 1427722 h 1427722"/>
              <a:gd name="connsiteX3" fmla="*/ 0 w 1394727"/>
              <a:gd name="connsiteY3" fmla="*/ 1427722 h 142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427722">
                <a:moveTo>
                  <a:pt x="0" y="0"/>
                </a:moveTo>
                <a:lnTo>
                  <a:pt x="1394727" y="0"/>
                </a:lnTo>
                <a:lnTo>
                  <a:pt x="1394727" y="1427722"/>
                </a:lnTo>
                <a:lnTo>
                  <a:pt x="0" y="1427722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171450" indent="-171450" algn="ctr">
              <a:buNone/>
              <a:defRPr lang="en-US"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3053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409459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2"/>
          </p:nvPr>
        </p:nvSpPr>
        <p:spPr>
          <a:xfrm>
            <a:off x="6693553" y="661521"/>
            <a:ext cx="1915773" cy="3409617"/>
          </a:xfrm>
          <a:custGeom>
            <a:avLst/>
            <a:gdLst>
              <a:gd name="connsiteX0" fmla="*/ 0 w 1915773"/>
              <a:gd name="connsiteY0" fmla="*/ 0 h 3409617"/>
              <a:gd name="connsiteX1" fmla="*/ 1915773 w 1915773"/>
              <a:gd name="connsiteY1" fmla="*/ 0 h 3409617"/>
              <a:gd name="connsiteX2" fmla="*/ 1915773 w 1915773"/>
              <a:gd name="connsiteY2" fmla="*/ 3409617 h 3409617"/>
              <a:gd name="connsiteX3" fmla="*/ 0 w 1915773"/>
              <a:gd name="connsiteY3" fmla="*/ 3409617 h 340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773" h="3409617">
                <a:moveTo>
                  <a:pt x="0" y="0"/>
                </a:moveTo>
                <a:lnTo>
                  <a:pt x="1915773" y="0"/>
                </a:lnTo>
                <a:lnTo>
                  <a:pt x="1915773" y="3409617"/>
                </a:lnTo>
                <a:lnTo>
                  <a:pt x="0" y="3409617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171450" indent="-171450" algn="ctr">
              <a:buNone/>
              <a:defRPr lang="en-US"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677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SPPPT00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967489" y="993895"/>
            <a:ext cx="3996731" cy="2249844"/>
          </a:xfrm>
          <a:custGeom>
            <a:avLst/>
            <a:gdLst>
              <a:gd name="connsiteX0" fmla="*/ 0 w 3996731"/>
              <a:gd name="connsiteY0" fmla="*/ 0 h 2249844"/>
              <a:gd name="connsiteX1" fmla="*/ 3996731 w 3996731"/>
              <a:gd name="connsiteY1" fmla="*/ 0 h 2249844"/>
              <a:gd name="connsiteX2" fmla="*/ 3996731 w 3996731"/>
              <a:gd name="connsiteY2" fmla="*/ 2249844 h 2249844"/>
              <a:gd name="connsiteX3" fmla="*/ 0 w 3996731"/>
              <a:gd name="connsiteY3" fmla="*/ 2249844 h 224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731" h="2249844">
                <a:moveTo>
                  <a:pt x="0" y="0"/>
                </a:moveTo>
                <a:lnTo>
                  <a:pt x="3996731" y="0"/>
                </a:lnTo>
                <a:lnTo>
                  <a:pt x="3996731" y="2249844"/>
                </a:lnTo>
                <a:lnTo>
                  <a:pt x="0" y="2249844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171450" indent="-171450" algn="ctr">
              <a:buNone/>
              <a:defRPr lang="en-US"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52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SPPPT00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569340" y="608003"/>
            <a:ext cx="3715353" cy="374510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tIns="1463040" bIns="731520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5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6228-5257-8776-2EAA-A3F987BC1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A98A74-DD7F-986B-FF3C-BA2CE00C4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C1B3-054C-4612-8474-71CFD0A9F16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28D14-70FD-E51F-D6C6-EE312197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3D0E0-8C38-4D1C-CE14-0D69F67B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437C-C93A-4EBD-9F05-B06DD4816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0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051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749" r:id="rId2"/>
    <p:sldLayoutId id="2147483954" r:id="rId3"/>
    <p:sldLayoutId id="2147484003" r:id="rId4"/>
    <p:sldLayoutId id="2147483981" r:id="rId5"/>
    <p:sldLayoutId id="2147483987" r:id="rId6"/>
    <p:sldLayoutId id="2147483992" r:id="rId7"/>
    <p:sldLayoutId id="2147484004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EE.EnterpriseGroup@arkansas.go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rl.blog/entry/label-outdated-webpages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publicdomainpictures.net/en/view-image.php?image=110945&amp;picture=old-days-of-technology" TargetMode="Externa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t="1393" r="11901" b="21093"/>
          <a:stretch/>
        </p:blipFill>
        <p:spPr>
          <a:xfrm>
            <a:off x="0" y="-1"/>
            <a:ext cx="9144000" cy="5143501"/>
          </a:xfrm>
        </p:spPr>
      </p:pic>
      <p:sp>
        <p:nvSpPr>
          <p:cNvPr id="16" name="Rectangle 15"/>
          <p:cNvSpPr/>
          <p:nvPr/>
        </p:nvSpPr>
        <p:spPr bwMode="auto">
          <a:xfrm>
            <a:off x="-2941" y="0"/>
            <a:ext cx="9144000" cy="5143500"/>
          </a:xfrm>
          <a:prstGeom prst="rect">
            <a:avLst/>
          </a:prstGeom>
          <a:solidFill>
            <a:srgbClr val="00B6C9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7725" y="838624"/>
            <a:ext cx="7448550" cy="175432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US" sz="5400" b="1" cap="all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Reset recycling in Arkansas</a:t>
            </a:r>
            <a:endParaRPr lang="en-US" sz="5400" cap="all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7725" y="3131814"/>
            <a:ext cx="7448550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2000" b="1" cap="all" dirty="0">
                <a:solidFill>
                  <a:schemeClr val="bg1"/>
                </a:solidFill>
                <a:latin typeface="+mj-lt"/>
                <a:ea typeface="Microsoft YaHei" pitchFamily="34" charset="-122"/>
                <a:cs typeface="Segoe UI" panose="020B0502040204020203" pitchFamily="34" charset="0"/>
              </a:rPr>
              <a:t>Division of environmental quality</a:t>
            </a:r>
            <a:endParaRPr lang="en-US" sz="2000" cap="all" dirty="0">
              <a:solidFill>
                <a:schemeClr val="bg1"/>
              </a:solidFill>
              <a:latin typeface="+mj-lt"/>
              <a:ea typeface="Microsoft YaHei" pitchFamily="34" charset="-122"/>
              <a:cs typeface="Segoe UI" panose="020B050204020402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82097" y="2762945"/>
            <a:ext cx="1779805" cy="48638"/>
            <a:chOff x="-680936" y="1663430"/>
            <a:chExt cx="4016810" cy="48638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>
            <a:xfrm>
              <a:off x="-680936" y="1663430"/>
              <a:ext cx="680936" cy="48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1" y="1663430"/>
              <a:ext cx="680936" cy="48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0497" y="1663430"/>
              <a:ext cx="680936" cy="48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40282" y="1663430"/>
              <a:ext cx="680936" cy="48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99629" y="1663430"/>
              <a:ext cx="680936" cy="48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54938" y="1663430"/>
              <a:ext cx="680936" cy="486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026" name="Picture 2" descr="E:\Communications\_ADEE -TRANSFORMATION\EE_PowerPoint\links\EE_Combo Logo-white_color white tx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56" y="4053706"/>
            <a:ext cx="3042771" cy="81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06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39A50-BC69-D9A2-EE0B-04427E6D0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80D68A-209F-51D1-6DCA-5B9C5119359B}"/>
              </a:ext>
            </a:extLst>
          </p:cNvPr>
          <p:cNvSpPr/>
          <p:nvPr/>
        </p:nvSpPr>
        <p:spPr bwMode="auto">
          <a:xfrm>
            <a:off x="0" y="3289"/>
            <a:ext cx="9144000" cy="1779563"/>
          </a:xfrm>
          <a:prstGeom prst="rect">
            <a:avLst/>
          </a:prstGeom>
          <a:solidFill>
            <a:srgbClr val="00B6C9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B6C9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AF1ED-9B65-3EDD-35D6-85B8203C5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18" y="571762"/>
            <a:ext cx="8368363" cy="409459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WHY UPDATE THE PLAN NOW?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New recycling challenges</a:t>
            </a:r>
          </a:p>
        </p:txBody>
      </p:sp>
      <p:pic>
        <p:nvPicPr>
          <p:cNvPr id="8" name="Picture Placeholder 7" descr="A picture containing gear&#10;&#10;AI-generated content may be incorrect.">
            <a:extLst>
              <a:ext uri="{FF2B5EF4-FFF2-40B4-BE49-F238E27FC236}">
                <a16:creationId xmlns:a16="http://schemas.microsoft.com/office/drawing/2014/main" id="{B2BCF9C7-ED36-92A4-83EF-B93EED54BB80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" b="229"/>
          <a:stretch>
            <a:fillRect/>
          </a:stretch>
        </p:blipFill>
        <p:spPr>
          <a:xfrm>
            <a:off x="3384753" y="1444633"/>
            <a:ext cx="2672763" cy="186946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B9F672-C543-CAC6-9AA9-938B17E75BEF}"/>
              </a:ext>
            </a:extLst>
          </p:cNvPr>
          <p:cNvSpPr txBox="1"/>
          <p:nvPr/>
        </p:nvSpPr>
        <p:spPr>
          <a:xfrm>
            <a:off x="147609" y="3478375"/>
            <a:ext cx="4754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Waste Solar Panels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Lithium-Ion Battery disposal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E-Waste disposal  </a:t>
            </a:r>
          </a:p>
        </p:txBody>
      </p:sp>
      <p:pic>
        <p:nvPicPr>
          <p:cNvPr id="10" name="Picture 9" descr="A picture containing outdoor&#10;&#10;AI-generated content may be incorrect.">
            <a:extLst>
              <a:ext uri="{FF2B5EF4-FFF2-40B4-BE49-F238E27FC236}">
                <a16:creationId xmlns:a16="http://schemas.microsoft.com/office/drawing/2014/main" id="{027A70BA-931A-1859-19E3-67A0C13E8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" y="1483004"/>
            <a:ext cx="3201298" cy="1792727"/>
          </a:xfrm>
          <a:prstGeom prst="rect">
            <a:avLst/>
          </a:prstGeom>
        </p:spPr>
      </p:pic>
      <p:pic>
        <p:nvPicPr>
          <p:cNvPr id="12" name="Picture 11" descr="A picture containing cluttered, worktable, several, sale&#10;&#10;AI-generated content may be incorrect.">
            <a:extLst>
              <a:ext uri="{FF2B5EF4-FFF2-40B4-BE49-F238E27FC236}">
                <a16:creationId xmlns:a16="http://schemas.microsoft.com/office/drawing/2014/main" id="{AD365952-BA81-90C7-3726-ACF2EA1DF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02" y="1423264"/>
            <a:ext cx="2873531" cy="191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0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17F89B-C981-DA40-0055-E85A9FF2535A}"/>
              </a:ext>
            </a:extLst>
          </p:cNvPr>
          <p:cNvSpPr/>
          <p:nvPr/>
        </p:nvSpPr>
        <p:spPr bwMode="auto">
          <a:xfrm>
            <a:off x="0" y="0"/>
            <a:ext cx="9144000" cy="1152000"/>
          </a:xfrm>
          <a:prstGeom prst="rect">
            <a:avLst/>
          </a:prstGeom>
          <a:solidFill>
            <a:srgbClr val="00B6C9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B6C9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0D6268-FE12-554F-19CF-70B26EE5E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WHY UPDATE THE PLAN NOW?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F79D47-AA05-577B-6182-E1C817220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85368"/>
            <a:ext cx="4428341" cy="386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CACF8C-1B73-E4F9-BA0D-F71FE29BA4C0}"/>
              </a:ext>
            </a:extLst>
          </p:cNvPr>
          <p:cNvSpPr txBox="1"/>
          <p:nvPr/>
        </p:nvSpPr>
        <p:spPr>
          <a:xfrm>
            <a:off x="273600" y="1382400"/>
            <a:ext cx="4161941" cy="300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The planning districts have changed. </a:t>
            </a:r>
          </a:p>
          <a:p>
            <a:endParaRPr lang="en-US" dirty="0"/>
          </a:p>
          <a:p>
            <a:r>
              <a:rPr lang="en-US" sz="2400" dirty="0"/>
              <a:t>There were 16 Regional Solid Waste Management Districts (RSWMD) when the plan was first developed; now there are 19.</a:t>
            </a:r>
          </a:p>
        </p:txBody>
      </p:sp>
    </p:spTree>
    <p:extLst>
      <p:ext uri="{BB962C8B-B14F-4D97-AF65-F5344CB8AC3E}">
        <p14:creationId xmlns:p14="http://schemas.microsoft.com/office/powerpoint/2010/main" val="31957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83365-7C87-5BD5-17FC-0FD86C6DE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20">
            <a:extLst>
              <a:ext uri="{FF2B5EF4-FFF2-40B4-BE49-F238E27FC236}">
                <a16:creationId xmlns:a16="http://schemas.microsoft.com/office/drawing/2014/main" id="{3CE76FD7-A095-C175-03FC-E6091E1C6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t="1393" r="11901" b="21093"/>
          <a:stretch/>
        </p:blipFill>
        <p:spPr>
          <a:xfrm>
            <a:off x="0" y="-1"/>
            <a:ext cx="9144000" cy="514350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3CF1531-F97B-EB32-A8FE-2CA38ABDE87F}"/>
              </a:ext>
            </a:extLst>
          </p:cNvPr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B6C9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B6C9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385056-FF14-D798-FF57-6E7CF05A19FB}"/>
              </a:ext>
            </a:extLst>
          </p:cNvPr>
          <p:cNvGrpSpPr/>
          <p:nvPr/>
        </p:nvGrpSpPr>
        <p:grpSpPr>
          <a:xfrm>
            <a:off x="1779563" y="1308295"/>
            <a:ext cx="5001065" cy="2011680"/>
            <a:chOff x="1468876" y="1924047"/>
            <a:chExt cx="6064589" cy="1295402"/>
          </a:xfrm>
        </p:grpSpPr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C663DA79-8B8B-DE64-54C1-BBC7F20B80FA}"/>
                </a:ext>
              </a:extLst>
            </p:cNvPr>
            <p:cNvSpPr/>
            <p:nvPr/>
          </p:nvSpPr>
          <p:spPr>
            <a:xfrm>
              <a:off x="1468876" y="1924047"/>
              <a:ext cx="1295400" cy="1295400"/>
            </a:xfrm>
            <a:prstGeom prst="halfFrame">
              <a:avLst>
                <a:gd name="adj1" fmla="val 2603"/>
                <a:gd name="adj2" fmla="val 2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F3110558-29E9-2CD0-2874-2BE49BDD458F}"/>
                </a:ext>
              </a:extLst>
            </p:cNvPr>
            <p:cNvSpPr/>
            <p:nvPr/>
          </p:nvSpPr>
          <p:spPr>
            <a:xfrm flipH="1" flipV="1">
              <a:off x="6238065" y="1924049"/>
              <a:ext cx="1295400" cy="1295400"/>
            </a:xfrm>
            <a:prstGeom prst="halfFrame">
              <a:avLst>
                <a:gd name="adj1" fmla="val 2603"/>
                <a:gd name="adj2" fmla="val 2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Inhaltsplatzhalter 4">
            <a:extLst>
              <a:ext uri="{FF2B5EF4-FFF2-40B4-BE49-F238E27FC236}">
                <a16:creationId xmlns:a16="http://schemas.microsoft.com/office/drawing/2014/main" id="{E4FDFBFF-95CC-AB27-0346-C782F87ADDDF}"/>
              </a:ext>
            </a:extLst>
          </p:cNvPr>
          <p:cNvSpPr txBox="1">
            <a:spLocks/>
          </p:cNvSpPr>
          <p:nvPr/>
        </p:nvSpPr>
        <p:spPr>
          <a:xfrm>
            <a:off x="1392989" y="1548746"/>
            <a:ext cx="5873148" cy="147732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4800" b="1" cap="all" dirty="0">
                <a:latin typeface="+mj-lt"/>
                <a:ea typeface="Microsoft YaHei" pitchFamily="34" charset="-122"/>
                <a:cs typeface="Segoe UI" panose="020B0502040204020203" pitchFamily="34" charset="0"/>
              </a:rPr>
              <a:t>Progress 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180723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64499"/>
            <a:ext cx="8368363" cy="409459"/>
          </a:xfrm>
        </p:spPr>
        <p:txBody>
          <a:bodyPr anchor="t">
            <a:noAutofit/>
          </a:bodyPr>
          <a:lstStyle/>
          <a:p>
            <a:r>
              <a:rPr lang="en-US" sz="3200" cap="all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Segoe UI" panose="020B0502040204020203" pitchFamily="34" charset="0"/>
              </a:rPr>
              <a:t>Progress &amp; next steps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2355850"/>
            <a:ext cx="2020936" cy="2107665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7" name="Rectangle 6"/>
          <p:cNvSpPr/>
          <p:nvPr/>
        </p:nvSpPr>
        <p:spPr>
          <a:xfrm>
            <a:off x="6726656" y="2355850"/>
            <a:ext cx="2020936" cy="2107665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" name="Rectangle 7"/>
          <p:cNvSpPr/>
          <p:nvPr/>
        </p:nvSpPr>
        <p:spPr>
          <a:xfrm>
            <a:off x="4611438" y="2355850"/>
            <a:ext cx="2020936" cy="210766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9" name="Rectangle 8"/>
          <p:cNvSpPr/>
          <p:nvPr/>
        </p:nvSpPr>
        <p:spPr>
          <a:xfrm>
            <a:off x="2496219" y="2355850"/>
            <a:ext cx="2020936" cy="2107665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" name="Oval 1"/>
          <p:cNvSpPr/>
          <p:nvPr/>
        </p:nvSpPr>
        <p:spPr>
          <a:xfrm>
            <a:off x="915218" y="1206420"/>
            <a:ext cx="952500" cy="952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  <a:ea typeface="Microsoft YaHei" pitchFamily="34" charset="-122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3030437" y="1206420"/>
            <a:ext cx="952500" cy="952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  <a:ea typeface="Microsoft YaHei" pitchFamily="34" charset="-122"/>
                <a:cs typeface="Segoe UI" panose="020B0502040204020203" pitchFamily="34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5145656" y="1206420"/>
            <a:ext cx="952500" cy="952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  <a:ea typeface="Microsoft YaHei" pitchFamily="34" charset="-122"/>
                <a:cs typeface="Segoe UI" panose="020B0502040204020203" pitchFamily="34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7260874" y="1206420"/>
            <a:ext cx="952500" cy="952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  <a:ea typeface="Microsoft YaHei" pitchFamily="34" charset="-122"/>
                <a:cs typeface="Segoe UI" panose="020B0502040204020203" pitchFamily="34" charset="0"/>
              </a:rPr>
              <a:t>04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68965" y="1147370"/>
            <a:ext cx="1988535" cy="1045006"/>
            <a:chOff x="868965" y="1109270"/>
            <a:chExt cx="1988535" cy="1045006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1913971" y="1644570"/>
              <a:ext cx="943529" cy="0"/>
            </a:xfrm>
            <a:prstGeom prst="straightConnector1">
              <a:avLst/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rc 47"/>
            <p:cNvSpPr/>
            <p:nvPr/>
          </p:nvSpPr>
          <p:spPr>
            <a:xfrm>
              <a:off x="868965" y="1109270"/>
              <a:ext cx="1045006" cy="1045006"/>
            </a:xfrm>
            <a:prstGeom prst="arc">
              <a:avLst>
                <a:gd name="adj1" fmla="val 140316"/>
                <a:gd name="adj2" fmla="val 5393033"/>
              </a:avLst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 flipV="1">
            <a:off x="2978320" y="1147370"/>
            <a:ext cx="1988535" cy="1045006"/>
            <a:chOff x="868965" y="1109270"/>
            <a:chExt cx="1988535" cy="1045006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1913971" y="1644570"/>
              <a:ext cx="943529" cy="0"/>
            </a:xfrm>
            <a:prstGeom prst="straightConnector1">
              <a:avLst/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Arc 52"/>
            <p:cNvSpPr/>
            <p:nvPr/>
          </p:nvSpPr>
          <p:spPr>
            <a:xfrm>
              <a:off x="868965" y="1109270"/>
              <a:ext cx="1045006" cy="1045006"/>
            </a:xfrm>
            <a:prstGeom prst="arc">
              <a:avLst>
                <a:gd name="adj1" fmla="val 140316"/>
                <a:gd name="adj2" fmla="val 5393033"/>
              </a:avLst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105308" y="1147370"/>
            <a:ext cx="1988535" cy="1045006"/>
            <a:chOff x="868965" y="1109270"/>
            <a:chExt cx="1988535" cy="1045006"/>
          </a:xfrm>
        </p:grpSpPr>
        <p:cxnSp>
          <p:nvCxnSpPr>
            <p:cNvPr id="58" name="Straight Arrow Connector 57"/>
            <p:cNvCxnSpPr/>
            <p:nvPr/>
          </p:nvCxnSpPr>
          <p:spPr>
            <a:xfrm>
              <a:off x="1913971" y="1644570"/>
              <a:ext cx="943529" cy="0"/>
            </a:xfrm>
            <a:prstGeom prst="straightConnector1">
              <a:avLst/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Arc 58"/>
            <p:cNvSpPr/>
            <p:nvPr/>
          </p:nvSpPr>
          <p:spPr>
            <a:xfrm>
              <a:off x="868965" y="1109270"/>
              <a:ext cx="1045006" cy="1045006"/>
            </a:xfrm>
            <a:prstGeom prst="arc">
              <a:avLst>
                <a:gd name="adj1" fmla="val 140316"/>
                <a:gd name="adj2" fmla="val 5393033"/>
              </a:avLst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563599" y="2610259"/>
            <a:ext cx="1679657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800" b="1" cap="all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Send out survey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66858" y="2610259"/>
            <a:ext cx="1756013" cy="13849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800" b="1" cap="all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Conduct Stakeholder meetings throughout the state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804271" y="2632816"/>
            <a:ext cx="1865705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800" b="1" cap="all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Update the solidwaste management plan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5B87FA-E608-C025-ADC2-80ECAB358A08}"/>
              </a:ext>
            </a:extLst>
          </p:cNvPr>
          <p:cNvSpPr/>
          <p:nvPr/>
        </p:nvSpPr>
        <p:spPr>
          <a:xfrm>
            <a:off x="4782077" y="2632816"/>
            <a:ext cx="1679657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800" b="1" cap="all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Analyze survey results and public input</a:t>
            </a:r>
          </a:p>
        </p:txBody>
      </p:sp>
    </p:spTree>
    <p:extLst>
      <p:ext uri="{BB962C8B-B14F-4D97-AF65-F5344CB8AC3E}">
        <p14:creationId xmlns:p14="http://schemas.microsoft.com/office/powerpoint/2010/main" val="194767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5040C-B01F-3E2E-970F-6ECEACF3B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20">
            <a:extLst>
              <a:ext uri="{FF2B5EF4-FFF2-40B4-BE49-F238E27FC236}">
                <a16:creationId xmlns:a16="http://schemas.microsoft.com/office/drawing/2014/main" id="{56BE5923-C276-1886-BFED-115BDCAAC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t="1393" r="11901" b="21093"/>
          <a:stretch/>
        </p:blipFill>
        <p:spPr>
          <a:xfrm>
            <a:off x="0" y="-1"/>
            <a:ext cx="9144000" cy="514350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E185D39-CF6E-339C-E10A-800D64C3DEBC}"/>
              </a:ext>
            </a:extLst>
          </p:cNvPr>
          <p:cNvSpPr/>
          <p:nvPr/>
        </p:nvSpPr>
        <p:spPr bwMode="auto">
          <a:xfrm>
            <a:off x="0" y="-1"/>
            <a:ext cx="9144000" cy="5143500"/>
          </a:xfrm>
          <a:prstGeom prst="rect">
            <a:avLst/>
          </a:prstGeom>
          <a:solidFill>
            <a:srgbClr val="00B6C9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B6C9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717D7A-B8C5-A7C0-621E-5994577C04D3}"/>
              </a:ext>
            </a:extLst>
          </p:cNvPr>
          <p:cNvGrpSpPr/>
          <p:nvPr/>
        </p:nvGrpSpPr>
        <p:grpSpPr>
          <a:xfrm>
            <a:off x="1118382" y="1266092"/>
            <a:ext cx="6450036" cy="2700997"/>
            <a:chOff x="1468876" y="1924047"/>
            <a:chExt cx="6064589" cy="1295402"/>
          </a:xfrm>
        </p:grpSpPr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6332F6D0-8E97-91C3-47FD-2E9AFFF2BC26}"/>
                </a:ext>
              </a:extLst>
            </p:cNvPr>
            <p:cNvSpPr/>
            <p:nvPr/>
          </p:nvSpPr>
          <p:spPr>
            <a:xfrm>
              <a:off x="1468876" y="1924047"/>
              <a:ext cx="1295400" cy="1295400"/>
            </a:xfrm>
            <a:prstGeom prst="halfFrame">
              <a:avLst>
                <a:gd name="adj1" fmla="val 2603"/>
                <a:gd name="adj2" fmla="val 2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A7A64198-8B43-FE02-A272-C7D751F99767}"/>
                </a:ext>
              </a:extLst>
            </p:cNvPr>
            <p:cNvSpPr/>
            <p:nvPr/>
          </p:nvSpPr>
          <p:spPr>
            <a:xfrm flipH="1" flipV="1">
              <a:off x="6238065" y="1924049"/>
              <a:ext cx="1295400" cy="1295400"/>
            </a:xfrm>
            <a:prstGeom prst="halfFrame">
              <a:avLst>
                <a:gd name="adj1" fmla="val 2603"/>
                <a:gd name="adj2" fmla="val 2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Inhaltsplatzhalter 4">
            <a:extLst>
              <a:ext uri="{FF2B5EF4-FFF2-40B4-BE49-F238E27FC236}">
                <a16:creationId xmlns:a16="http://schemas.microsoft.com/office/drawing/2014/main" id="{D8CA4059-029B-E463-AE41-D1FCDEA321D6}"/>
              </a:ext>
            </a:extLst>
          </p:cNvPr>
          <p:cNvSpPr txBox="1">
            <a:spLocks/>
          </p:cNvSpPr>
          <p:nvPr/>
        </p:nvSpPr>
        <p:spPr>
          <a:xfrm>
            <a:off x="1294516" y="1483810"/>
            <a:ext cx="5873148" cy="221599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4800" b="1" cap="all" dirty="0">
                <a:latin typeface="+mj-lt"/>
                <a:ea typeface="Microsoft YaHei" pitchFamily="34" charset="-122"/>
                <a:cs typeface="Segoe UI" panose="020B0502040204020203" pitchFamily="34" charset="0"/>
              </a:rPr>
              <a:t>Survey Questions &amp; results</a:t>
            </a:r>
          </a:p>
        </p:txBody>
      </p:sp>
    </p:spTree>
    <p:extLst>
      <p:ext uri="{BB962C8B-B14F-4D97-AF65-F5344CB8AC3E}">
        <p14:creationId xmlns:p14="http://schemas.microsoft.com/office/powerpoint/2010/main" val="147744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595D0D-E11B-3E3A-6DD8-431BBD3DE8FB}"/>
              </a:ext>
            </a:extLst>
          </p:cNvPr>
          <p:cNvSpPr/>
          <p:nvPr/>
        </p:nvSpPr>
        <p:spPr>
          <a:xfrm>
            <a:off x="0" y="0"/>
            <a:ext cx="4016326" cy="1756433"/>
          </a:xfrm>
          <a:prstGeom prst="rect">
            <a:avLst/>
          </a:prstGeom>
          <a:solidFill>
            <a:srgbClr val="00B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C:\Users\Lyndse.Ellis\Desktop\photo.jpg">
            <a:extLst>
              <a:ext uri="{FF2B5EF4-FFF2-40B4-BE49-F238E27FC236}">
                <a16:creationId xmlns:a16="http://schemas.microsoft.com/office/drawing/2014/main" id="{272CBF39-58CA-3B07-D3CF-213CD8C53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1"/>
          <a:stretch/>
        </p:blipFill>
        <p:spPr bwMode="auto">
          <a:xfrm>
            <a:off x="0" y="1756433"/>
            <a:ext cx="4016326" cy="338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B86F6DF-9978-59BE-6874-49A50F20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86" y="878216"/>
            <a:ext cx="3593554" cy="4094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SURVEY QUESTIONS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reeform 45">
            <a:extLst>
              <a:ext uri="{FF2B5EF4-FFF2-40B4-BE49-F238E27FC236}">
                <a16:creationId xmlns:a16="http://schemas.microsoft.com/office/drawing/2014/main" id="{66113136-2F37-020C-385A-C2A3CB93339E}"/>
              </a:ext>
            </a:extLst>
          </p:cNvPr>
          <p:cNvSpPr>
            <a:spLocks noEditPoints="1"/>
          </p:cNvSpPr>
          <p:nvPr/>
        </p:nvSpPr>
        <p:spPr bwMode="auto">
          <a:xfrm>
            <a:off x="4271972" y="296864"/>
            <a:ext cx="292608" cy="29260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EC59BE-2F1B-3E3E-85F1-40995E4FD85E}"/>
              </a:ext>
            </a:extLst>
          </p:cNvPr>
          <p:cNvSpPr/>
          <p:nvPr/>
        </p:nvSpPr>
        <p:spPr>
          <a:xfrm>
            <a:off x="4695456" y="296864"/>
            <a:ext cx="382934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cs typeface="Calibri" pitchFamily="34" charset="0"/>
              </a:rPr>
              <a:t>What are some successful recycling opportunities you have seen or been a part of in Arkansas? </a:t>
            </a:r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1FACB065-51B6-5B99-53CA-ABFEE28199B7}"/>
              </a:ext>
            </a:extLst>
          </p:cNvPr>
          <p:cNvSpPr>
            <a:spLocks noEditPoints="1"/>
          </p:cNvSpPr>
          <p:nvPr/>
        </p:nvSpPr>
        <p:spPr bwMode="auto">
          <a:xfrm>
            <a:off x="4285537" y="1429133"/>
            <a:ext cx="292608" cy="29260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A1BFB0-97A4-AF25-844E-E3AABE9A23E4}"/>
              </a:ext>
            </a:extLst>
          </p:cNvPr>
          <p:cNvSpPr/>
          <p:nvPr/>
        </p:nvSpPr>
        <p:spPr>
          <a:xfrm>
            <a:off x="4695456" y="1429133"/>
            <a:ext cx="3829346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cs typeface="Calibri" pitchFamily="34" charset="0"/>
              </a:rPr>
              <a:t>What areas of the state do you believe lack recycling? </a:t>
            </a:r>
          </a:p>
        </p:txBody>
      </p:sp>
      <p:sp>
        <p:nvSpPr>
          <p:cNvPr id="9" name="Freeform 45">
            <a:extLst>
              <a:ext uri="{FF2B5EF4-FFF2-40B4-BE49-F238E27FC236}">
                <a16:creationId xmlns:a16="http://schemas.microsoft.com/office/drawing/2014/main" id="{41594DF3-AE04-24DB-2CBC-EECD6BE30E1E}"/>
              </a:ext>
            </a:extLst>
          </p:cNvPr>
          <p:cNvSpPr>
            <a:spLocks noEditPoints="1"/>
          </p:cNvSpPr>
          <p:nvPr/>
        </p:nvSpPr>
        <p:spPr bwMode="auto">
          <a:xfrm>
            <a:off x="4285537" y="2317810"/>
            <a:ext cx="292608" cy="29260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654BB896-E7C8-B09D-B935-5B579D4092A1}"/>
              </a:ext>
            </a:extLst>
          </p:cNvPr>
          <p:cNvSpPr>
            <a:spLocks noEditPoints="1"/>
          </p:cNvSpPr>
          <p:nvPr/>
        </p:nvSpPr>
        <p:spPr bwMode="auto">
          <a:xfrm>
            <a:off x="4302241" y="3204413"/>
            <a:ext cx="292608" cy="29260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39B67F-9358-2C2F-728D-459EED6F042A}"/>
              </a:ext>
            </a:extLst>
          </p:cNvPr>
          <p:cNvSpPr/>
          <p:nvPr/>
        </p:nvSpPr>
        <p:spPr>
          <a:xfrm>
            <a:off x="4695456" y="2315182"/>
            <a:ext cx="3829346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cs typeface="Calibri" pitchFamily="34" charset="0"/>
              </a:rPr>
              <a:t>How do you believe recycling and solid waste management can be improved?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A40D7E-D6B0-0894-F062-82055617469C}"/>
              </a:ext>
            </a:extLst>
          </p:cNvPr>
          <p:cNvSpPr/>
          <p:nvPr/>
        </p:nvSpPr>
        <p:spPr>
          <a:xfrm>
            <a:off x="4695456" y="3204413"/>
            <a:ext cx="3829346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cs typeface="Calibri" pitchFamily="34" charset="0"/>
              </a:rPr>
              <a:t>What are effective ways of educating others on how to recycle? </a:t>
            </a:r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47268FAE-0ED9-2065-31C6-968064F57FE0}"/>
              </a:ext>
            </a:extLst>
          </p:cNvPr>
          <p:cNvSpPr>
            <a:spLocks noEditPoints="1"/>
          </p:cNvSpPr>
          <p:nvPr/>
        </p:nvSpPr>
        <p:spPr bwMode="auto">
          <a:xfrm>
            <a:off x="4279392" y="4093644"/>
            <a:ext cx="292608" cy="29260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362729-1CF2-52B4-EC5D-867AE8DE4776}"/>
              </a:ext>
            </a:extLst>
          </p:cNvPr>
          <p:cNvSpPr/>
          <p:nvPr/>
        </p:nvSpPr>
        <p:spPr>
          <a:xfrm>
            <a:off x="4695456" y="4093644"/>
            <a:ext cx="3829346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cs typeface="Calibri" pitchFamily="34" charset="0"/>
              </a:rPr>
              <a:t>What would engage you and those around you to recycle more at work or at home? </a:t>
            </a:r>
          </a:p>
        </p:txBody>
      </p:sp>
    </p:spTree>
    <p:extLst>
      <p:ext uri="{BB962C8B-B14F-4D97-AF65-F5344CB8AC3E}">
        <p14:creationId xmlns:p14="http://schemas.microsoft.com/office/powerpoint/2010/main" val="28546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64499"/>
            <a:ext cx="8368363" cy="409459"/>
          </a:xfrm>
        </p:spPr>
        <p:txBody>
          <a:bodyPr anchor="t">
            <a:noAutofit/>
          </a:bodyPr>
          <a:lstStyle/>
          <a:p>
            <a:r>
              <a:rPr lang="en-US" sz="3200" cap="all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Segoe UI" panose="020B0502040204020203" pitchFamily="34" charset="0"/>
              </a:rPr>
              <a:t>Areas of Focus based on results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2355850"/>
            <a:ext cx="2020936" cy="2107665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7" name="Rectangle 6"/>
          <p:cNvSpPr/>
          <p:nvPr/>
        </p:nvSpPr>
        <p:spPr>
          <a:xfrm>
            <a:off x="6726656" y="2355850"/>
            <a:ext cx="2020936" cy="2107665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" name="Rectangle 7"/>
          <p:cNvSpPr/>
          <p:nvPr/>
        </p:nvSpPr>
        <p:spPr>
          <a:xfrm>
            <a:off x="4626847" y="2355850"/>
            <a:ext cx="2020936" cy="210766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9" name="Rectangle 8"/>
          <p:cNvSpPr/>
          <p:nvPr/>
        </p:nvSpPr>
        <p:spPr>
          <a:xfrm>
            <a:off x="2496219" y="2355850"/>
            <a:ext cx="2020936" cy="2107665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" name="Oval 1"/>
          <p:cNvSpPr/>
          <p:nvPr/>
        </p:nvSpPr>
        <p:spPr>
          <a:xfrm>
            <a:off x="915218" y="1206420"/>
            <a:ext cx="952500" cy="952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  <a:ea typeface="Microsoft YaHei" pitchFamily="34" charset="-122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3030437" y="1206420"/>
            <a:ext cx="952500" cy="952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  <a:ea typeface="Microsoft YaHei" pitchFamily="34" charset="-122"/>
                <a:cs typeface="Segoe UI" panose="020B0502040204020203" pitchFamily="34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5145656" y="1206420"/>
            <a:ext cx="952500" cy="952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  <a:ea typeface="Microsoft YaHei" pitchFamily="34" charset="-122"/>
                <a:cs typeface="Segoe UI" panose="020B0502040204020203" pitchFamily="34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7260874" y="1206420"/>
            <a:ext cx="952500" cy="952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  <a:ea typeface="Microsoft YaHei" pitchFamily="34" charset="-122"/>
                <a:cs typeface="Segoe UI" panose="020B0502040204020203" pitchFamily="34" charset="0"/>
              </a:rPr>
              <a:t>04</a:t>
            </a:r>
          </a:p>
        </p:txBody>
      </p:sp>
      <p:sp>
        <p:nvSpPr>
          <p:cNvPr id="17" name="Inhaltsplatzhalter 4"/>
          <p:cNvSpPr txBox="1">
            <a:spLocks/>
          </p:cNvSpPr>
          <p:nvPr/>
        </p:nvSpPr>
        <p:spPr>
          <a:xfrm>
            <a:off x="563599" y="2982628"/>
            <a:ext cx="1679657" cy="147732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b="1" dirty="0">
                <a:latin typeface="+mn-lt"/>
                <a:cs typeface="Calibri" pitchFamily="34" charset="0"/>
              </a:rPr>
              <a:t>Advertise!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b="1" dirty="0">
                <a:latin typeface="+mn-lt"/>
                <a:cs typeface="Calibri" pitchFamily="34" charset="0"/>
              </a:rPr>
              <a:t>Focus on awareness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b="1" dirty="0">
                <a:latin typeface="+mn-lt"/>
                <a:cs typeface="Calibri" pitchFamily="34" charset="0"/>
              </a:rPr>
              <a:t>School Programs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b="1" dirty="0">
                <a:latin typeface="+mn-lt"/>
                <a:cs typeface="Calibri" pitchFamily="34" charset="0"/>
              </a:rPr>
              <a:t>Informing public on how and what to recycle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200" b="1" dirty="0">
              <a:latin typeface="+mn-lt"/>
              <a:cs typeface="Calibri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200" b="1" dirty="0">
              <a:latin typeface="+mn-lt"/>
              <a:cs typeface="Calibri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68965" y="1147370"/>
            <a:ext cx="1988535" cy="1045006"/>
            <a:chOff x="868965" y="1109270"/>
            <a:chExt cx="1988535" cy="1045006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1913971" y="1644570"/>
              <a:ext cx="943529" cy="0"/>
            </a:xfrm>
            <a:prstGeom prst="straightConnector1">
              <a:avLst/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rc 47"/>
            <p:cNvSpPr/>
            <p:nvPr/>
          </p:nvSpPr>
          <p:spPr>
            <a:xfrm>
              <a:off x="868965" y="1109270"/>
              <a:ext cx="1045006" cy="1045006"/>
            </a:xfrm>
            <a:prstGeom prst="arc">
              <a:avLst>
                <a:gd name="adj1" fmla="val 140316"/>
                <a:gd name="adj2" fmla="val 5393033"/>
              </a:avLst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 flipV="1">
            <a:off x="2978320" y="1147370"/>
            <a:ext cx="1988535" cy="1045006"/>
            <a:chOff x="868965" y="1109270"/>
            <a:chExt cx="1988535" cy="1045006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1913971" y="1644570"/>
              <a:ext cx="943529" cy="0"/>
            </a:xfrm>
            <a:prstGeom prst="straightConnector1">
              <a:avLst/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Arc 52"/>
            <p:cNvSpPr/>
            <p:nvPr/>
          </p:nvSpPr>
          <p:spPr>
            <a:xfrm>
              <a:off x="868965" y="1109270"/>
              <a:ext cx="1045006" cy="1045006"/>
            </a:xfrm>
            <a:prstGeom prst="arc">
              <a:avLst>
                <a:gd name="adj1" fmla="val 140316"/>
                <a:gd name="adj2" fmla="val 5393033"/>
              </a:avLst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105308" y="1147370"/>
            <a:ext cx="1988535" cy="1045006"/>
            <a:chOff x="868965" y="1109270"/>
            <a:chExt cx="1988535" cy="1045006"/>
          </a:xfrm>
        </p:grpSpPr>
        <p:cxnSp>
          <p:nvCxnSpPr>
            <p:cNvPr id="58" name="Straight Arrow Connector 57"/>
            <p:cNvCxnSpPr/>
            <p:nvPr/>
          </p:nvCxnSpPr>
          <p:spPr>
            <a:xfrm>
              <a:off x="1913971" y="1644570"/>
              <a:ext cx="943529" cy="0"/>
            </a:xfrm>
            <a:prstGeom prst="straightConnector1">
              <a:avLst/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Arc 58"/>
            <p:cNvSpPr/>
            <p:nvPr/>
          </p:nvSpPr>
          <p:spPr>
            <a:xfrm>
              <a:off x="868965" y="1109270"/>
              <a:ext cx="1045006" cy="1045006"/>
            </a:xfrm>
            <a:prstGeom prst="arc">
              <a:avLst>
                <a:gd name="adj1" fmla="val 140316"/>
                <a:gd name="adj2" fmla="val 5393033"/>
              </a:avLst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563599" y="2610259"/>
            <a:ext cx="1679657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b="1" cap="all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Education</a:t>
            </a:r>
          </a:p>
        </p:txBody>
      </p:sp>
      <p:sp>
        <p:nvSpPr>
          <p:cNvPr id="26" name="Inhaltsplatzhalter 4"/>
          <p:cNvSpPr txBox="1">
            <a:spLocks/>
          </p:cNvSpPr>
          <p:nvPr/>
        </p:nvSpPr>
        <p:spPr>
          <a:xfrm>
            <a:off x="2666858" y="2982628"/>
            <a:ext cx="1679657" cy="129266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b="1" dirty="0">
                <a:latin typeface="+mn-lt"/>
                <a:cs typeface="Calibri" pitchFamily="34" charset="0"/>
              </a:rPr>
              <a:t>Increase access in rural areas/outside of cities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b="1" dirty="0">
                <a:latin typeface="+mn-lt"/>
                <a:cs typeface="Calibri" pitchFamily="34" charset="0"/>
              </a:rPr>
              <a:t>Branch out on successes in curbside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b="1" dirty="0">
                <a:latin typeface="+mn-lt"/>
                <a:cs typeface="Calibri" pitchFamily="34" charset="0"/>
              </a:rPr>
              <a:t>Make it easy!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200" b="1" dirty="0">
              <a:latin typeface="+mn-lt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66858" y="2610259"/>
            <a:ext cx="1679657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b="1" cap="all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Rural Access</a:t>
            </a:r>
          </a:p>
        </p:txBody>
      </p:sp>
      <p:sp>
        <p:nvSpPr>
          <p:cNvPr id="28" name="Inhaltsplatzhalter 4"/>
          <p:cNvSpPr txBox="1">
            <a:spLocks/>
          </p:cNvSpPr>
          <p:nvPr/>
        </p:nvSpPr>
        <p:spPr>
          <a:xfrm>
            <a:off x="4782077" y="2996528"/>
            <a:ext cx="1679657" cy="166199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b="1" dirty="0">
                <a:latin typeface="+mn-lt"/>
                <a:cs typeface="Calibri" pitchFamily="34" charset="0"/>
              </a:rPr>
              <a:t>Incentives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b="1" dirty="0">
                <a:latin typeface="+mn-lt"/>
                <a:cs typeface="Calibri" pitchFamily="34" charset="0"/>
              </a:rPr>
              <a:t>Economic (cost savings)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b="1" dirty="0">
                <a:latin typeface="+mn-lt"/>
                <a:cs typeface="Calibri" pitchFamily="34" charset="0"/>
              </a:rPr>
              <a:t>Convenience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b="1" dirty="0">
                <a:latin typeface="+mn-lt"/>
                <a:cs typeface="Calibri" pitchFamily="34" charset="0"/>
              </a:rPr>
              <a:t>Environmental Impacts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b="1" dirty="0">
                <a:latin typeface="+mn-lt"/>
                <a:cs typeface="Calibri" pitchFamily="34" charset="0"/>
              </a:rPr>
              <a:t>Quality of life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200" b="1" dirty="0">
              <a:latin typeface="+mn-lt"/>
              <a:cs typeface="Calibri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200" b="1" dirty="0">
              <a:latin typeface="+mn-lt"/>
              <a:cs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82077" y="2624159"/>
            <a:ext cx="1679657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b="1" cap="all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BENEFITS</a:t>
            </a:r>
          </a:p>
        </p:txBody>
      </p:sp>
      <p:sp>
        <p:nvSpPr>
          <p:cNvPr id="30" name="Inhaltsplatzhalter 4"/>
          <p:cNvSpPr txBox="1">
            <a:spLocks/>
          </p:cNvSpPr>
          <p:nvPr/>
        </p:nvSpPr>
        <p:spPr>
          <a:xfrm>
            <a:off x="6897295" y="2996528"/>
            <a:ext cx="1679657" cy="129266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b="1" dirty="0">
                <a:latin typeface="+mn-lt"/>
                <a:cs typeface="Calibri" pitchFamily="34" charset="0"/>
              </a:rPr>
              <a:t>Legislative changes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b="1" dirty="0">
                <a:latin typeface="+mn-lt"/>
                <a:cs typeface="Calibri" pitchFamily="34" charset="0"/>
              </a:rPr>
              <a:t>Grants/Funding opportunities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b="1" dirty="0">
                <a:latin typeface="+mn-lt"/>
                <a:cs typeface="Calibri" pitchFamily="34" charset="0"/>
              </a:rPr>
              <a:t>Bring back education programs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 b="1" dirty="0">
                <a:latin typeface="+mn-lt"/>
                <a:cs typeface="Calibri" pitchFamily="34" charset="0"/>
              </a:rPr>
              <a:t>Statewide campaigns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200" b="1" dirty="0">
              <a:latin typeface="+mn-lt"/>
              <a:cs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97295" y="2624159"/>
            <a:ext cx="1679657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b="1" cap="all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GOVT Action</a:t>
            </a:r>
          </a:p>
        </p:txBody>
      </p:sp>
    </p:spTree>
    <p:extLst>
      <p:ext uri="{BB962C8B-B14F-4D97-AF65-F5344CB8AC3E}">
        <p14:creationId xmlns:p14="http://schemas.microsoft.com/office/powerpoint/2010/main" val="74774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492250" cy="5143500"/>
          </a:xfrm>
          <a:prstGeom prst="rect">
            <a:avLst/>
          </a:prstGeom>
          <a:solidFill>
            <a:srgbClr val="00B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013" dirty="0"/>
          </a:p>
        </p:txBody>
      </p:sp>
      <p:sp>
        <p:nvSpPr>
          <p:cNvPr id="15" name="Freeform 45"/>
          <p:cNvSpPr>
            <a:spLocks noEditPoints="1"/>
          </p:cNvSpPr>
          <p:nvPr/>
        </p:nvSpPr>
        <p:spPr bwMode="auto">
          <a:xfrm>
            <a:off x="4145420" y="4700768"/>
            <a:ext cx="263835" cy="26383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5D69071-CFCB-7BEA-0D88-49A79B77CCA6}"/>
              </a:ext>
            </a:extLst>
          </p:cNvPr>
          <p:cNvGraphicFramePr/>
          <p:nvPr/>
        </p:nvGraphicFramePr>
        <p:xfrm>
          <a:off x="1492251" y="0"/>
          <a:ext cx="7651750" cy="460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A066B61-9443-E18C-C601-A56548637319}"/>
              </a:ext>
            </a:extLst>
          </p:cNvPr>
          <p:cNvSpPr txBox="1"/>
          <p:nvPr/>
        </p:nvSpPr>
        <p:spPr>
          <a:xfrm>
            <a:off x="3489325" y="4682646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Out of 104 total surveys*</a:t>
            </a:r>
          </a:p>
        </p:txBody>
      </p:sp>
    </p:spTree>
    <p:extLst>
      <p:ext uri="{BB962C8B-B14F-4D97-AF65-F5344CB8AC3E}">
        <p14:creationId xmlns:p14="http://schemas.microsoft.com/office/powerpoint/2010/main" val="196787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449"/>
            <a:ext cx="8229600" cy="857250"/>
          </a:xfrm>
        </p:spPr>
        <p:txBody>
          <a:bodyPr>
            <a:normAutofit/>
          </a:bodyPr>
          <a:lstStyle/>
          <a:p>
            <a:r>
              <a:rPr dirty="0">
                <a:solidFill>
                  <a:schemeClr val="bg1"/>
                </a:solidFill>
              </a:rPr>
              <a:t>Categorization of Survey Responses</a:t>
            </a:r>
          </a:p>
        </p:txBody>
      </p:sp>
      <p:pic>
        <p:nvPicPr>
          <p:cNvPr id="3" name="Picture 2" descr="Survey_Response_Categorization_Chart.png"/>
          <p:cNvPicPr>
            <a:picLocks noChangeAspect="1"/>
          </p:cNvPicPr>
          <p:nvPr/>
        </p:nvPicPr>
        <p:blipFill>
          <a:blip r:embed="rId2"/>
          <a:srcRect t="12269"/>
          <a:stretch>
            <a:fillRect/>
          </a:stretch>
        </p:blipFill>
        <p:spPr>
          <a:xfrm>
            <a:off x="1987200" y="913291"/>
            <a:ext cx="4701600" cy="41247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010AF-0665-D50C-A1C5-9D7822EC1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06AD1B-224C-3F1F-6EE8-05EA13A35A21}"/>
              </a:ext>
            </a:extLst>
          </p:cNvPr>
          <p:cNvSpPr/>
          <p:nvPr/>
        </p:nvSpPr>
        <p:spPr bwMode="auto">
          <a:xfrm>
            <a:off x="0" y="3290"/>
            <a:ext cx="9144000" cy="1241701"/>
          </a:xfrm>
          <a:prstGeom prst="rect">
            <a:avLst/>
          </a:prstGeom>
          <a:solidFill>
            <a:srgbClr val="00B6C9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B6C9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8137B-714C-1FA0-3F15-032C8AC66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50" y="399954"/>
            <a:ext cx="8368363" cy="409459"/>
          </a:xfrm>
        </p:spPr>
        <p:txBody>
          <a:bodyPr>
            <a:noAutofit/>
          </a:bodyPr>
          <a:lstStyle/>
          <a:p>
            <a:r>
              <a:rPr lang="en-US" sz="4000" dirty="0"/>
              <a:t>  </a:t>
            </a:r>
            <a:r>
              <a:rPr lang="en-US" sz="4400" dirty="0"/>
              <a:t>CALLING ALL VOLUNTEERS</a:t>
            </a:r>
          </a:p>
        </p:txBody>
      </p:sp>
      <p:pic>
        <p:nvPicPr>
          <p:cNvPr id="6" name="Graphic 5" descr="Megaphone with solid fill">
            <a:extLst>
              <a:ext uri="{FF2B5EF4-FFF2-40B4-BE49-F238E27FC236}">
                <a16:creationId xmlns:a16="http://schemas.microsoft.com/office/drawing/2014/main" id="{D5B862DF-CB05-AD7C-7F0C-26E8DA782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1750" y="40331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302102-2D30-B8CF-8ABF-846B7AB9BDF0}"/>
              </a:ext>
            </a:extLst>
          </p:cNvPr>
          <p:cNvSpPr txBox="1"/>
          <p:nvPr/>
        </p:nvSpPr>
        <p:spPr>
          <a:xfrm>
            <a:off x="133642" y="1792781"/>
            <a:ext cx="8806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DEQ is seeking volunteer participants to help brainstorm and draft recommendations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2026 Arkansas Statewide Solid Waste Management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Minimum Guidelines for the 2026 Regional Solid Waste Management Plans </a:t>
            </a:r>
          </a:p>
          <a:p>
            <a:endParaRPr lang="en-US" sz="1800" dirty="0"/>
          </a:p>
          <a:p>
            <a:r>
              <a:rPr lang="en-US" sz="1800" b="1" dirty="0"/>
              <a:t>Six (6) Subcommittees (5 members each) will be formed: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Needs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Disposal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Recycling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Special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Education &amp; Public Participation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CF8D5-9A5A-79CF-F196-02913B0D01D8}"/>
              </a:ext>
            </a:extLst>
          </p:cNvPr>
          <p:cNvSpPr txBox="1"/>
          <p:nvPr/>
        </p:nvSpPr>
        <p:spPr>
          <a:xfrm>
            <a:off x="133643" y="1289338"/>
            <a:ext cx="8806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Solid Waste Management Planning </a:t>
            </a:r>
          </a:p>
        </p:txBody>
      </p:sp>
    </p:spTree>
    <p:extLst>
      <p:ext uri="{BB962C8B-B14F-4D97-AF65-F5344CB8AC3E}">
        <p14:creationId xmlns:p14="http://schemas.microsoft.com/office/powerpoint/2010/main" val="217798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t="1393" r="11901" b="21093"/>
          <a:stretch/>
        </p:blipFill>
        <p:spPr>
          <a:xfrm>
            <a:off x="0" y="-1"/>
            <a:ext cx="9144000" cy="514350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15" name="Rectangle 14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B6C9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B6C9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85668" y="1645920"/>
            <a:ext cx="6274190" cy="1800665"/>
            <a:chOff x="1468876" y="1924047"/>
            <a:chExt cx="6064589" cy="1295402"/>
          </a:xfrm>
        </p:grpSpPr>
        <p:sp>
          <p:nvSpPr>
            <p:cNvPr id="5" name="Half Frame 4"/>
            <p:cNvSpPr/>
            <p:nvPr/>
          </p:nvSpPr>
          <p:spPr>
            <a:xfrm>
              <a:off x="1468876" y="1924047"/>
              <a:ext cx="1295400" cy="1295400"/>
            </a:xfrm>
            <a:prstGeom prst="halfFrame">
              <a:avLst>
                <a:gd name="adj1" fmla="val 2603"/>
                <a:gd name="adj2" fmla="val 2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H="1" flipV="1">
              <a:off x="6238065" y="1924049"/>
              <a:ext cx="1295400" cy="1295400"/>
            </a:xfrm>
            <a:prstGeom prst="halfFrame">
              <a:avLst>
                <a:gd name="adj1" fmla="val 2603"/>
                <a:gd name="adj2" fmla="val 2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Inhaltsplatzhalter 4"/>
          <p:cNvSpPr txBox="1">
            <a:spLocks/>
          </p:cNvSpPr>
          <p:nvPr/>
        </p:nvSpPr>
        <p:spPr>
          <a:xfrm>
            <a:off x="1635427" y="2111454"/>
            <a:ext cx="5873148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4800" b="1" cap="all" dirty="0">
                <a:latin typeface="+mj-lt"/>
                <a:ea typeface="Microsoft YaHei" pitchFamily="34" charset="-122"/>
                <a:cs typeface="Segoe UI" panose="020B0502040204020203" pitchFamily="34" charset="0"/>
              </a:rPr>
              <a:t>Swifr program</a:t>
            </a:r>
          </a:p>
        </p:txBody>
      </p:sp>
    </p:spTree>
    <p:extLst>
      <p:ext uri="{BB962C8B-B14F-4D97-AF65-F5344CB8AC3E}">
        <p14:creationId xmlns:p14="http://schemas.microsoft.com/office/powerpoint/2010/main" val="276838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18AFB-EE44-7541-392F-8FFCE3FDE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C8FEC7-C460-A00B-4AC8-E765BBAFAE27}"/>
              </a:ext>
            </a:extLst>
          </p:cNvPr>
          <p:cNvSpPr/>
          <p:nvPr/>
        </p:nvSpPr>
        <p:spPr bwMode="auto">
          <a:xfrm>
            <a:off x="0" y="3290"/>
            <a:ext cx="9144000" cy="1241701"/>
          </a:xfrm>
          <a:prstGeom prst="rect">
            <a:avLst/>
          </a:prstGeom>
          <a:solidFill>
            <a:srgbClr val="00B6C9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B6C9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2006CB-63CB-BC89-1C83-010C06C76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50" y="399954"/>
            <a:ext cx="8368363" cy="409459"/>
          </a:xfrm>
        </p:spPr>
        <p:txBody>
          <a:bodyPr>
            <a:noAutofit/>
          </a:bodyPr>
          <a:lstStyle/>
          <a:p>
            <a:r>
              <a:rPr lang="en-US" sz="4000" dirty="0"/>
              <a:t>  </a:t>
            </a:r>
            <a:r>
              <a:rPr lang="en-US" sz="4400" dirty="0"/>
              <a:t>CALLING ALL VOLUNTEERS</a:t>
            </a:r>
          </a:p>
        </p:txBody>
      </p:sp>
      <p:pic>
        <p:nvPicPr>
          <p:cNvPr id="6" name="Graphic 5" descr="Megaphone with solid fill">
            <a:extLst>
              <a:ext uri="{FF2B5EF4-FFF2-40B4-BE49-F238E27FC236}">
                <a16:creationId xmlns:a16="http://schemas.microsoft.com/office/drawing/2014/main" id="{434FF1C0-7718-6CBE-42CD-A641FCBA9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1750" y="40331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BBDE4F-857E-04A6-F055-65BE5AA64778}"/>
              </a:ext>
            </a:extLst>
          </p:cNvPr>
          <p:cNvSpPr txBox="1"/>
          <p:nvPr/>
        </p:nvSpPr>
        <p:spPr>
          <a:xfrm>
            <a:off x="133643" y="1786920"/>
            <a:ext cx="8284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Meeting Schedule: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Format</a:t>
            </a:r>
            <a:r>
              <a:rPr lang="en-US" sz="2000" dirty="0"/>
              <a:t>: In-person or virtual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Timeline</a:t>
            </a:r>
            <a:r>
              <a:rPr lang="en-US" sz="2000" dirty="0"/>
              <a:t>: September – December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Goal</a:t>
            </a:r>
            <a:r>
              <a:rPr lang="en-US" sz="2000" dirty="0"/>
              <a:t>: Present recommendations to DEQ and the public by January 2026</a:t>
            </a:r>
          </a:p>
          <a:p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AAB073-182C-3097-C935-C473E998E3BC}"/>
              </a:ext>
            </a:extLst>
          </p:cNvPr>
          <p:cNvSpPr txBox="1"/>
          <p:nvPr/>
        </p:nvSpPr>
        <p:spPr>
          <a:xfrm>
            <a:off x="133642" y="1289338"/>
            <a:ext cx="8932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Solid Waste Management Planning </a:t>
            </a:r>
          </a:p>
        </p:txBody>
      </p:sp>
    </p:spTree>
    <p:extLst>
      <p:ext uri="{BB962C8B-B14F-4D97-AF65-F5344CB8AC3E}">
        <p14:creationId xmlns:p14="http://schemas.microsoft.com/office/powerpoint/2010/main" val="329705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571262" y="278829"/>
            <a:ext cx="4318998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cap="all" dirty="0">
                <a:solidFill>
                  <a:srgbClr val="00B6C9"/>
                </a:solidFill>
                <a:ea typeface="Microsoft YaHei" pitchFamily="34" charset="-122"/>
                <a:cs typeface="Segoe UI" panose="020B0502040204020203" pitchFamily="34" charset="0"/>
              </a:rPr>
              <a:t>KEEP IN TOUCH</a:t>
            </a: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1104728" y="1054291"/>
            <a:ext cx="3724116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sz="2000" b="1" cap="all" dirty="0">
                <a:solidFill>
                  <a:srgbClr val="545850"/>
                </a:solidFill>
                <a:latin typeface="+mj-lt"/>
                <a:ea typeface="Microsoft YaHei" pitchFamily="34" charset="-122"/>
                <a:cs typeface="Segoe UI" panose="020B0502040204020203" pitchFamily="34" charset="0"/>
              </a:rPr>
              <a:t>DEQ – Enterprise services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425131" y="4208624"/>
            <a:ext cx="365078" cy="365078"/>
            <a:chOff x="3352800" y="2117725"/>
            <a:chExt cx="1581912" cy="1581912"/>
          </a:xfrm>
          <a:solidFill>
            <a:schemeClr val="accent2"/>
          </a:solidFill>
        </p:grpSpPr>
        <p:sp>
          <p:nvSpPr>
            <p:cNvPr id="30" name="Freeform 12"/>
            <p:cNvSpPr>
              <a:spLocks noEditPoints="1"/>
            </p:cNvSpPr>
            <p:nvPr/>
          </p:nvSpPr>
          <p:spPr bwMode="auto">
            <a:xfrm>
              <a:off x="3352800" y="2117725"/>
              <a:ext cx="1581912" cy="1581912"/>
            </a:xfrm>
            <a:custGeom>
              <a:avLst/>
              <a:gdLst>
                <a:gd name="T0" fmla="*/ 1430 w 3445"/>
                <a:gd name="T1" fmla="*/ 298 h 3443"/>
                <a:gd name="T2" fmla="*/ 1071 w 3445"/>
                <a:gd name="T3" fmla="*/ 423 h 3443"/>
                <a:gd name="T4" fmla="*/ 762 w 3445"/>
                <a:gd name="T5" fmla="*/ 631 h 3443"/>
                <a:gd name="T6" fmla="*/ 517 w 3445"/>
                <a:gd name="T7" fmla="*/ 910 h 3443"/>
                <a:gd name="T8" fmla="*/ 350 w 3445"/>
                <a:gd name="T9" fmla="*/ 1245 h 3443"/>
                <a:gd name="T10" fmla="*/ 272 w 3445"/>
                <a:gd name="T11" fmla="*/ 1622 h 3443"/>
                <a:gd name="T12" fmla="*/ 298 w 3445"/>
                <a:gd name="T13" fmla="*/ 2014 h 3443"/>
                <a:gd name="T14" fmla="*/ 423 w 3445"/>
                <a:gd name="T15" fmla="*/ 2372 h 3443"/>
                <a:gd name="T16" fmla="*/ 632 w 3445"/>
                <a:gd name="T17" fmla="*/ 2681 h 3443"/>
                <a:gd name="T18" fmla="*/ 910 w 3445"/>
                <a:gd name="T19" fmla="*/ 2926 h 3443"/>
                <a:gd name="T20" fmla="*/ 1245 w 3445"/>
                <a:gd name="T21" fmla="*/ 3093 h 3443"/>
                <a:gd name="T22" fmla="*/ 1622 w 3445"/>
                <a:gd name="T23" fmla="*/ 3171 h 3443"/>
                <a:gd name="T24" fmla="*/ 2015 w 3445"/>
                <a:gd name="T25" fmla="*/ 3144 h 3443"/>
                <a:gd name="T26" fmla="*/ 2373 w 3445"/>
                <a:gd name="T27" fmla="*/ 3020 h 3443"/>
                <a:gd name="T28" fmla="*/ 2682 w 3445"/>
                <a:gd name="T29" fmla="*/ 2812 h 3443"/>
                <a:gd name="T30" fmla="*/ 2927 w 3445"/>
                <a:gd name="T31" fmla="*/ 2533 h 3443"/>
                <a:gd name="T32" fmla="*/ 3095 w 3445"/>
                <a:gd name="T33" fmla="*/ 2198 h 3443"/>
                <a:gd name="T34" fmla="*/ 3173 w 3445"/>
                <a:gd name="T35" fmla="*/ 1821 h 3443"/>
                <a:gd name="T36" fmla="*/ 3146 w 3445"/>
                <a:gd name="T37" fmla="*/ 1429 h 3443"/>
                <a:gd name="T38" fmla="*/ 3022 w 3445"/>
                <a:gd name="T39" fmla="*/ 1071 h 3443"/>
                <a:gd name="T40" fmla="*/ 2813 w 3445"/>
                <a:gd name="T41" fmla="*/ 762 h 3443"/>
                <a:gd name="T42" fmla="*/ 2535 w 3445"/>
                <a:gd name="T43" fmla="*/ 517 h 3443"/>
                <a:gd name="T44" fmla="*/ 2199 w 3445"/>
                <a:gd name="T45" fmla="*/ 350 h 3443"/>
                <a:gd name="T46" fmla="*/ 1821 w 3445"/>
                <a:gd name="T47" fmla="*/ 272 h 3443"/>
                <a:gd name="T48" fmla="*/ 1930 w 3445"/>
                <a:gd name="T49" fmla="*/ 13 h 3443"/>
                <a:gd name="T50" fmla="*/ 2323 w 3445"/>
                <a:gd name="T51" fmla="*/ 108 h 3443"/>
                <a:gd name="T52" fmla="*/ 2675 w 3445"/>
                <a:gd name="T53" fmla="*/ 288 h 3443"/>
                <a:gd name="T54" fmla="*/ 2975 w 3445"/>
                <a:gd name="T55" fmla="*/ 539 h 3443"/>
                <a:gd name="T56" fmla="*/ 3209 w 3445"/>
                <a:gd name="T57" fmla="*/ 853 h 3443"/>
                <a:gd name="T58" fmla="*/ 3369 w 3445"/>
                <a:gd name="T59" fmla="*/ 1215 h 3443"/>
                <a:gd name="T60" fmla="*/ 3442 w 3445"/>
                <a:gd name="T61" fmla="*/ 1616 h 3443"/>
                <a:gd name="T62" fmla="*/ 3417 w 3445"/>
                <a:gd name="T63" fmla="*/ 2031 h 3443"/>
                <a:gd name="T64" fmla="*/ 3299 w 3445"/>
                <a:gd name="T65" fmla="*/ 2414 h 3443"/>
                <a:gd name="T66" fmla="*/ 3100 w 3445"/>
                <a:gd name="T67" fmla="*/ 2754 h 3443"/>
                <a:gd name="T68" fmla="*/ 2832 w 3445"/>
                <a:gd name="T69" fmla="*/ 3038 h 3443"/>
                <a:gd name="T70" fmla="*/ 2505 w 3445"/>
                <a:gd name="T71" fmla="*/ 3255 h 3443"/>
                <a:gd name="T72" fmla="*/ 2131 w 3445"/>
                <a:gd name="T73" fmla="*/ 3393 h 3443"/>
                <a:gd name="T74" fmla="*/ 1722 w 3445"/>
                <a:gd name="T75" fmla="*/ 3443 h 3443"/>
                <a:gd name="T76" fmla="*/ 1313 w 3445"/>
                <a:gd name="T77" fmla="*/ 3393 h 3443"/>
                <a:gd name="T78" fmla="*/ 939 w 3445"/>
                <a:gd name="T79" fmla="*/ 3255 h 3443"/>
                <a:gd name="T80" fmla="*/ 613 w 3445"/>
                <a:gd name="T81" fmla="*/ 3038 h 3443"/>
                <a:gd name="T82" fmla="*/ 344 w 3445"/>
                <a:gd name="T83" fmla="*/ 2754 h 3443"/>
                <a:gd name="T84" fmla="*/ 146 w 3445"/>
                <a:gd name="T85" fmla="*/ 2414 h 3443"/>
                <a:gd name="T86" fmla="*/ 28 w 3445"/>
                <a:gd name="T87" fmla="*/ 2031 h 3443"/>
                <a:gd name="T88" fmla="*/ 3 w 3445"/>
                <a:gd name="T89" fmla="*/ 1616 h 3443"/>
                <a:gd name="T90" fmla="*/ 75 w 3445"/>
                <a:gd name="T91" fmla="*/ 1215 h 3443"/>
                <a:gd name="T92" fmla="*/ 236 w 3445"/>
                <a:gd name="T93" fmla="*/ 853 h 3443"/>
                <a:gd name="T94" fmla="*/ 470 w 3445"/>
                <a:gd name="T95" fmla="*/ 539 h 3443"/>
                <a:gd name="T96" fmla="*/ 770 w 3445"/>
                <a:gd name="T97" fmla="*/ 288 h 3443"/>
                <a:gd name="T98" fmla="*/ 1122 w 3445"/>
                <a:gd name="T99" fmla="*/ 108 h 3443"/>
                <a:gd name="T100" fmla="*/ 1514 w 3445"/>
                <a:gd name="T101" fmla="*/ 13 h 3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45" h="3443">
                  <a:moveTo>
                    <a:pt x="1722" y="269"/>
                  </a:moveTo>
                  <a:lnTo>
                    <a:pt x="1622" y="272"/>
                  </a:lnTo>
                  <a:lnTo>
                    <a:pt x="1525" y="283"/>
                  </a:lnTo>
                  <a:lnTo>
                    <a:pt x="1430" y="298"/>
                  </a:lnTo>
                  <a:lnTo>
                    <a:pt x="1336" y="321"/>
                  </a:lnTo>
                  <a:lnTo>
                    <a:pt x="1245" y="350"/>
                  </a:lnTo>
                  <a:lnTo>
                    <a:pt x="1156" y="383"/>
                  </a:lnTo>
                  <a:lnTo>
                    <a:pt x="1071" y="423"/>
                  </a:lnTo>
                  <a:lnTo>
                    <a:pt x="989" y="468"/>
                  </a:lnTo>
                  <a:lnTo>
                    <a:pt x="910" y="517"/>
                  </a:lnTo>
                  <a:lnTo>
                    <a:pt x="835" y="572"/>
                  </a:lnTo>
                  <a:lnTo>
                    <a:pt x="762" y="631"/>
                  </a:lnTo>
                  <a:lnTo>
                    <a:pt x="694" y="695"/>
                  </a:lnTo>
                  <a:lnTo>
                    <a:pt x="632" y="762"/>
                  </a:lnTo>
                  <a:lnTo>
                    <a:pt x="572" y="834"/>
                  </a:lnTo>
                  <a:lnTo>
                    <a:pt x="517" y="910"/>
                  </a:lnTo>
                  <a:lnTo>
                    <a:pt x="467" y="988"/>
                  </a:lnTo>
                  <a:lnTo>
                    <a:pt x="423" y="1071"/>
                  </a:lnTo>
                  <a:lnTo>
                    <a:pt x="383" y="1157"/>
                  </a:lnTo>
                  <a:lnTo>
                    <a:pt x="350" y="1245"/>
                  </a:lnTo>
                  <a:lnTo>
                    <a:pt x="322" y="1336"/>
                  </a:lnTo>
                  <a:lnTo>
                    <a:pt x="298" y="1429"/>
                  </a:lnTo>
                  <a:lnTo>
                    <a:pt x="283" y="1524"/>
                  </a:lnTo>
                  <a:lnTo>
                    <a:pt x="272" y="1622"/>
                  </a:lnTo>
                  <a:lnTo>
                    <a:pt x="269" y="1722"/>
                  </a:lnTo>
                  <a:lnTo>
                    <a:pt x="272" y="1821"/>
                  </a:lnTo>
                  <a:lnTo>
                    <a:pt x="283" y="1919"/>
                  </a:lnTo>
                  <a:lnTo>
                    <a:pt x="298" y="2014"/>
                  </a:lnTo>
                  <a:lnTo>
                    <a:pt x="322" y="2107"/>
                  </a:lnTo>
                  <a:lnTo>
                    <a:pt x="350" y="2198"/>
                  </a:lnTo>
                  <a:lnTo>
                    <a:pt x="383" y="2287"/>
                  </a:lnTo>
                  <a:lnTo>
                    <a:pt x="423" y="2372"/>
                  </a:lnTo>
                  <a:lnTo>
                    <a:pt x="467" y="2455"/>
                  </a:lnTo>
                  <a:lnTo>
                    <a:pt x="517" y="2533"/>
                  </a:lnTo>
                  <a:lnTo>
                    <a:pt x="572" y="2608"/>
                  </a:lnTo>
                  <a:lnTo>
                    <a:pt x="632" y="2681"/>
                  </a:lnTo>
                  <a:lnTo>
                    <a:pt x="694" y="2749"/>
                  </a:lnTo>
                  <a:lnTo>
                    <a:pt x="762" y="2812"/>
                  </a:lnTo>
                  <a:lnTo>
                    <a:pt x="835" y="2871"/>
                  </a:lnTo>
                  <a:lnTo>
                    <a:pt x="910" y="2926"/>
                  </a:lnTo>
                  <a:lnTo>
                    <a:pt x="989" y="2976"/>
                  </a:lnTo>
                  <a:lnTo>
                    <a:pt x="1071" y="3020"/>
                  </a:lnTo>
                  <a:lnTo>
                    <a:pt x="1156" y="3060"/>
                  </a:lnTo>
                  <a:lnTo>
                    <a:pt x="1245" y="3093"/>
                  </a:lnTo>
                  <a:lnTo>
                    <a:pt x="1336" y="3121"/>
                  </a:lnTo>
                  <a:lnTo>
                    <a:pt x="1430" y="3144"/>
                  </a:lnTo>
                  <a:lnTo>
                    <a:pt x="1525" y="3160"/>
                  </a:lnTo>
                  <a:lnTo>
                    <a:pt x="1622" y="3171"/>
                  </a:lnTo>
                  <a:lnTo>
                    <a:pt x="1722" y="3174"/>
                  </a:lnTo>
                  <a:lnTo>
                    <a:pt x="1821" y="3171"/>
                  </a:lnTo>
                  <a:lnTo>
                    <a:pt x="1920" y="3160"/>
                  </a:lnTo>
                  <a:lnTo>
                    <a:pt x="2015" y="3144"/>
                  </a:lnTo>
                  <a:lnTo>
                    <a:pt x="2108" y="3121"/>
                  </a:lnTo>
                  <a:lnTo>
                    <a:pt x="2199" y="3093"/>
                  </a:lnTo>
                  <a:lnTo>
                    <a:pt x="2287" y="3060"/>
                  </a:lnTo>
                  <a:lnTo>
                    <a:pt x="2373" y="3020"/>
                  </a:lnTo>
                  <a:lnTo>
                    <a:pt x="2456" y="2976"/>
                  </a:lnTo>
                  <a:lnTo>
                    <a:pt x="2535" y="2926"/>
                  </a:lnTo>
                  <a:lnTo>
                    <a:pt x="2610" y="2871"/>
                  </a:lnTo>
                  <a:lnTo>
                    <a:pt x="2682" y="2812"/>
                  </a:lnTo>
                  <a:lnTo>
                    <a:pt x="2749" y="2749"/>
                  </a:lnTo>
                  <a:lnTo>
                    <a:pt x="2813" y="2681"/>
                  </a:lnTo>
                  <a:lnTo>
                    <a:pt x="2873" y="2608"/>
                  </a:lnTo>
                  <a:lnTo>
                    <a:pt x="2927" y="2533"/>
                  </a:lnTo>
                  <a:lnTo>
                    <a:pt x="2977" y="2455"/>
                  </a:lnTo>
                  <a:lnTo>
                    <a:pt x="3022" y="2372"/>
                  </a:lnTo>
                  <a:lnTo>
                    <a:pt x="3062" y="2287"/>
                  </a:lnTo>
                  <a:lnTo>
                    <a:pt x="3095" y="2198"/>
                  </a:lnTo>
                  <a:lnTo>
                    <a:pt x="3123" y="2107"/>
                  </a:lnTo>
                  <a:lnTo>
                    <a:pt x="3146" y="2014"/>
                  </a:lnTo>
                  <a:lnTo>
                    <a:pt x="3162" y="1919"/>
                  </a:lnTo>
                  <a:lnTo>
                    <a:pt x="3173" y="1821"/>
                  </a:lnTo>
                  <a:lnTo>
                    <a:pt x="3176" y="1722"/>
                  </a:lnTo>
                  <a:lnTo>
                    <a:pt x="3173" y="1622"/>
                  </a:lnTo>
                  <a:lnTo>
                    <a:pt x="3162" y="1524"/>
                  </a:lnTo>
                  <a:lnTo>
                    <a:pt x="3146" y="1429"/>
                  </a:lnTo>
                  <a:lnTo>
                    <a:pt x="3123" y="1336"/>
                  </a:lnTo>
                  <a:lnTo>
                    <a:pt x="3095" y="1245"/>
                  </a:lnTo>
                  <a:lnTo>
                    <a:pt x="3062" y="1157"/>
                  </a:lnTo>
                  <a:lnTo>
                    <a:pt x="3022" y="1071"/>
                  </a:lnTo>
                  <a:lnTo>
                    <a:pt x="2977" y="988"/>
                  </a:lnTo>
                  <a:lnTo>
                    <a:pt x="2927" y="910"/>
                  </a:lnTo>
                  <a:lnTo>
                    <a:pt x="2873" y="834"/>
                  </a:lnTo>
                  <a:lnTo>
                    <a:pt x="2813" y="762"/>
                  </a:lnTo>
                  <a:lnTo>
                    <a:pt x="2749" y="695"/>
                  </a:lnTo>
                  <a:lnTo>
                    <a:pt x="2682" y="631"/>
                  </a:lnTo>
                  <a:lnTo>
                    <a:pt x="2610" y="572"/>
                  </a:lnTo>
                  <a:lnTo>
                    <a:pt x="2535" y="517"/>
                  </a:lnTo>
                  <a:lnTo>
                    <a:pt x="2456" y="468"/>
                  </a:lnTo>
                  <a:lnTo>
                    <a:pt x="2373" y="423"/>
                  </a:lnTo>
                  <a:lnTo>
                    <a:pt x="2287" y="383"/>
                  </a:lnTo>
                  <a:lnTo>
                    <a:pt x="2199" y="350"/>
                  </a:lnTo>
                  <a:lnTo>
                    <a:pt x="2108" y="321"/>
                  </a:lnTo>
                  <a:lnTo>
                    <a:pt x="2015" y="298"/>
                  </a:lnTo>
                  <a:lnTo>
                    <a:pt x="1920" y="283"/>
                  </a:lnTo>
                  <a:lnTo>
                    <a:pt x="1821" y="272"/>
                  </a:lnTo>
                  <a:lnTo>
                    <a:pt x="1722" y="269"/>
                  </a:lnTo>
                  <a:close/>
                  <a:moveTo>
                    <a:pt x="1722" y="0"/>
                  </a:moveTo>
                  <a:lnTo>
                    <a:pt x="1828" y="3"/>
                  </a:lnTo>
                  <a:lnTo>
                    <a:pt x="1930" y="13"/>
                  </a:lnTo>
                  <a:lnTo>
                    <a:pt x="2032" y="28"/>
                  </a:lnTo>
                  <a:lnTo>
                    <a:pt x="2131" y="49"/>
                  </a:lnTo>
                  <a:lnTo>
                    <a:pt x="2229" y="76"/>
                  </a:lnTo>
                  <a:lnTo>
                    <a:pt x="2323" y="108"/>
                  </a:lnTo>
                  <a:lnTo>
                    <a:pt x="2415" y="146"/>
                  </a:lnTo>
                  <a:lnTo>
                    <a:pt x="2505" y="187"/>
                  </a:lnTo>
                  <a:lnTo>
                    <a:pt x="2591" y="236"/>
                  </a:lnTo>
                  <a:lnTo>
                    <a:pt x="2675" y="288"/>
                  </a:lnTo>
                  <a:lnTo>
                    <a:pt x="2756" y="344"/>
                  </a:lnTo>
                  <a:lnTo>
                    <a:pt x="2832" y="405"/>
                  </a:lnTo>
                  <a:lnTo>
                    <a:pt x="2905" y="470"/>
                  </a:lnTo>
                  <a:lnTo>
                    <a:pt x="2975" y="539"/>
                  </a:lnTo>
                  <a:lnTo>
                    <a:pt x="3040" y="612"/>
                  </a:lnTo>
                  <a:lnTo>
                    <a:pt x="3100" y="689"/>
                  </a:lnTo>
                  <a:lnTo>
                    <a:pt x="3157" y="769"/>
                  </a:lnTo>
                  <a:lnTo>
                    <a:pt x="3209" y="853"/>
                  </a:lnTo>
                  <a:lnTo>
                    <a:pt x="3257" y="939"/>
                  </a:lnTo>
                  <a:lnTo>
                    <a:pt x="3299" y="1029"/>
                  </a:lnTo>
                  <a:lnTo>
                    <a:pt x="3337" y="1121"/>
                  </a:lnTo>
                  <a:lnTo>
                    <a:pt x="3369" y="1215"/>
                  </a:lnTo>
                  <a:lnTo>
                    <a:pt x="3396" y="1313"/>
                  </a:lnTo>
                  <a:lnTo>
                    <a:pt x="3417" y="1412"/>
                  </a:lnTo>
                  <a:lnTo>
                    <a:pt x="3432" y="1514"/>
                  </a:lnTo>
                  <a:lnTo>
                    <a:pt x="3442" y="1616"/>
                  </a:lnTo>
                  <a:lnTo>
                    <a:pt x="3445" y="1722"/>
                  </a:lnTo>
                  <a:lnTo>
                    <a:pt x="3442" y="1827"/>
                  </a:lnTo>
                  <a:lnTo>
                    <a:pt x="3432" y="1929"/>
                  </a:lnTo>
                  <a:lnTo>
                    <a:pt x="3417" y="2031"/>
                  </a:lnTo>
                  <a:lnTo>
                    <a:pt x="3396" y="2130"/>
                  </a:lnTo>
                  <a:lnTo>
                    <a:pt x="3369" y="2227"/>
                  </a:lnTo>
                  <a:lnTo>
                    <a:pt x="3337" y="2322"/>
                  </a:lnTo>
                  <a:lnTo>
                    <a:pt x="3299" y="2414"/>
                  </a:lnTo>
                  <a:lnTo>
                    <a:pt x="3257" y="2504"/>
                  </a:lnTo>
                  <a:lnTo>
                    <a:pt x="3209" y="2591"/>
                  </a:lnTo>
                  <a:lnTo>
                    <a:pt x="3157" y="2673"/>
                  </a:lnTo>
                  <a:lnTo>
                    <a:pt x="3100" y="2754"/>
                  </a:lnTo>
                  <a:lnTo>
                    <a:pt x="3040" y="2830"/>
                  </a:lnTo>
                  <a:lnTo>
                    <a:pt x="2975" y="2904"/>
                  </a:lnTo>
                  <a:lnTo>
                    <a:pt x="2905" y="2973"/>
                  </a:lnTo>
                  <a:lnTo>
                    <a:pt x="2832" y="3038"/>
                  </a:lnTo>
                  <a:lnTo>
                    <a:pt x="2756" y="3099"/>
                  </a:lnTo>
                  <a:lnTo>
                    <a:pt x="2675" y="3156"/>
                  </a:lnTo>
                  <a:lnTo>
                    <a:pt x="2591" y="3207"/>
                  </a:lnTo>
                  <a:lnTo>
                    <a:pt x="2505" y="3255"/>
                  </a:lnTo>
                  <a:lnTo>
                    <a:pt x="2415" y="3297"/>
                  </a:lnTo>
                  <a:lnTo>
                    <a:pt x="2323" y="3335"/>
                  </a:lnTo>
                  <a:lnTo>
                    <a:pt x="2229" y="3367"/>
                  </a:lnTo>
                  <a:lnTo>
                    <a:pt x="2131" y="3393"/>
                  </a:lnTo>
                  <a:lnTo>
                    <a:pt x="2032" y="3414"/>
                  </a:lnTo>
                  <a:lnTo>
                    <a:pt x="1930" y="3430"/>
                  </a:lnTo>
                  <a:lnTo>
                    <a:pt x="1828" y="3440"/>
                  </a:lnTo>
                  <a:lnTo>
                    <a:pt x="1722" y="3443"/>
                  </a:lnTo>
                  <a:lnTo>
                    <a:pt x="1617" y="3440"/>
                  </a:lnTo>
                  <a:lnTo>
                    <a:pt x="1514" y="3430"/>
                  </a:lnTo>
                  <a:lnTo>
                    <a:pt x="1413" y="3414"/>
                  </a:lnTo>
                  <a:lnTo>
                    <a:pt x="1313" y="3393"/>
                  </a:lnTo>
                  <a:lnTo>
                    <a:pt x="1216" y="3367"/>
                  </a:lnTo>
                  <a:lnTo>
                    <a:pt x="1122" y="3335"/>
                  </a:lnTo>
                  <a:lnTo>
                    <a:pt x="1030" y="3297"/>
                  </a:lnTo>
                  <a:lnTo>
                    <a:pt x="939" y="3255"/>
                  </a:lnTo>
                  <a:lnTo>
                    <a:pt x="853" y="3207"/>
                  </a:lnTo>
                  <a:lnTo>
                    <a:pt x="770" y="3156"/>
                  </a:lnTo>
                  <a:lnTo>
                    <a:pt x="689" y="3099"/>
                  </a:lnTo>
                  <a:lnTo>
                    <a:pt x="613" y="3038"/>
                  </a:lnTo>
                  <a:lnTo>
                    <a:pt x="539" y="2973"/>
                  </a:lnTo>
                  <a:lnTo>
                    <a:pt x="470" y="2904"/>
                  </a:lnTo>
                  <a:lnTo>
                    <a:pt x="405" y="2830"/>
                  </a:lnTo>
                  <a:lnTo>
                    <a:pt x="344" y="2754"/>
                  </a:lnTo>
                  <a:lnTo>
                    <a:pt x="287" y="2673"/>
                  </a:lnTo>
                  <a:lnTo>
                    <a:pt x="236" y="2591"/>
                  </a:lnTo>
                  <a:lnTo>
                    <a:pt x="187" y="2504"/>
                  </a:lnTo>
                  <a:lnTo>
                    <a:pt x="146" y="2414"/>
                  </a:lnTo>
                  <a:lnTo>
                    <a:pt x="108" y="2322"/>
                  </a:lnTo>
                  <a:lnTo>
                    <a:pt x="75" y="2227"/>
                  </a:lnTo>
                  <a:lnTo>
                    <a:pt x="49" y="2130"/>
                  </a:lnTo>
                  <a:lnTo>
                    <a:pt x="28" y="2031"/>
                  </a:lnTo>
                  <a:lnTo>
                    <a:pt x="13" y="1929"/>
                  </a:lnTo>
                  <a:lnTo>
                    <a:pt x="3" y="1827"/>
                  </a:lnTo>
                  <a:lnTo>
                    <a:pt x="0" y="1722"/>
                  </a:lnTo>
                  <a:lnTo>
                    <a:pt x="3" y="1616"/>
                  </a:lnTo>
                  <a:lnTo>
                    <a:pt x="13" y="1514"/>
                  </a:lnTo>
                  <a:lnTo>
                    <a:pt x="28" y="1412"/>
                  </a:lnTo>
                  <a:lnTo>
                    <a:pt x="49" y="1313"/>
                  </a:lnTo>
                  <a:lnTo>
                    <a:pt x="75" y="1215"/>
                  </a:lnTo>
                  <a:lnTo>
                    <a:pt x="108" y="1121"/>
                  </a:lnTo>
                  <a:lnTo>
                    <a:pt x="146" y="1029"/>
                  </a:lnTo>
                  <a:lnTo>
                    <a:pt x="187" y="939"/>
                  </a:lnTo>
                  <a:lnTo>
                    <a:pt x="236" y="853"/>
                  </a:lnTo>
                  <a:lnTo>
                    <a:pt x="287" y="769"/>
                  </a:lnTo>
                  <a:lnTo>
                    <a:pt x="344" y="689"/>
                  </a:lnTo>
                  <a:lnTo>
                    <a:pt x="405" y="612"/>
                  </a:lnTo>
                  <a:lnTo>
                    <a:pt x="470" y="539"/>
                  </a:lnTo>
                  <a:lnTo>
                    <a:pt x="539" y="470"/>
                  </a:lnTo>
                  <a:lnTo>
                    <a:pt x="613" y="405"/>
                  </a:lnTo>
                  <a:lnTo>
                    <a:pt x="689" y="344"/>
                  </a:lnTo>
                  <a:lnTo>
                    <a:pt x="770" y="288"/>
                  </a:lnTo>
                  <a:lnTo>
                    <a:pt x="853" y="236"/>
                  </a:lnTo>
                  <a:lnTo>
                    <a:pt x="939" y="187"/>
                  </a:lnTo>
                  <a:lnTo>
                    <a:pt x="1030" y="146"/>
                  </a:lnTo>
                  <a:lnTo>
                    <a:pt x="1122" y="108"/>
                  </a:lnTo>
                  <a:lnTo>
                    <a:pt x="1216" y="76"/>
                  </a:lnTo>
                  <a:lnTo>
                    <a:pt x="1313" y="49"/>
                  </a:lnTo>
                  <a:lnTo>
                    <a:pt x="1413" y="28"/>
                  </a:lnTo>
                  <a:lnTo>
                    <a:pt x="1514" y="13"/>
                  </a:lnTo>
                  <a:lnTo>
                    <a:pt x="1617" y="3"/>
                  </a:lnTo>
                  <a:lnTo>
                    <a:pt x="17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3748278" y="2562810"/>
              <a:ext cx="790956" cy="691742"/>
            </a:xfrm>
            <a:custGeom>
              <a:avLst/>
              <a:gdLst>
                <a:gd name="T0" fmla="*/ 1279 w 1723"/>
                <a:gd name="T1" fmla="*/ 11 h 1506"/>
                <a:gd name="T2" fmla="*/ 1390 w 1723"/>
                <a:gd name="T3" fmla="*/ 63 h 1506"/>
                <a:gd name="T4" fmla="*/ 1452 w 1723"/>
                <a:gd name="T5" fmla="*/ 119 h 1506"/>
                <a:gd name="T6" fmla="*/ 1523 w 1723"/>
                <a:gd name="T7" fmla="*/ 104 h 1506"/>
                <a:gd name="T8" fmla="*/ 1607 w 1723"/>
                <a:gd name="T9" fmla="*/ 71 h 1506"/>
                <a:gd name="T10" fmla="*/ 1674 w 1723"/>
                <a:gd name="T11" fmla="*/ 34 h 1506"/>
                <a:gd name="T12" fmla="*/ 1638 w 1723"/>
                <a:gd name="T13" fmla="*/ 117 h 1506"/>
                <a:gd name="T14" fmla="*/ 1583 w 1723"/>
                <a:gd name="T15" fmla="*/ 192 h 1506"/>
                <a:gd name="T16" fmla="*/ 1525 w 1723"/>
                <a:gd name="T17" fmla="*/ 242 h 1506"/>
                <a:gd name="T18" fmla="*/ 1616 w 1723"/>
                <a:gd name="T19" fmla="*/ 223 h 1506"/>
                <a:gd name="T20" fmla="*/ 1690 w 1723"/>
                <a:gd name="T21" fmla="*/ 197 h 1506"/>
                <a:gd name="T22" fmla="*/ 1696 w 1723"/>
                <a:gd name="T23" fmla="*/ 224 h 1506"/>
                <a:gd name="T24" fmla="*/ 1607 w 1723"/>
                <a:gd name="T25" fmla="*/ 329 h 1506"/>
                <a:gd name="T26" fmla="*/ 1550 w 1723"/>
                <a:gd name="T27" fmla="*/ 382 h 1506"/>
                <a:gd name="T28" fmla="*/ 1550 w 1723"/>
                <a:gd name="T29" fmla="*/ 390 h 1506"/>
                <a:gd name="T30" fmla="*/ 1534 w 1723"/>
                <a:gd name="T31" fmla="*/ 635 h 1506"/>
                <a:gd name="T32" fmla="*/ 1473 w 1723"/>
                <a:gd name="T33" fmla="*/ 861 h 1506"/>
                <a:gd name="T34" fmla="*/ 1368 w 1723"/>
                <a:gd name="T35" fmla="*/ 1062 h 1506"/>
                <a:gd name="T36" fmla="*/ 1226 w 1723"/>
                <a:gd name="T37" fmla="*/ 1232 h 1506"/>
                <a:gd name="T38" fmla="*/ 1054 w 1723"/>
                <a:gd name="T39" fmla="*/ 1367 h 1506"/>
                <a:gd name="T40" fmla="*/ 854 w 1723"/>
                <a:gd name="T41" fmla="*/ 1459 h 1506"/>
                <a:gd name="T42" fmla="*/ 634 w 1723"/>
                <a:gd name="T43" fmla="*/ 1503 h 1506"/>
                <a:gd name="T44" fmla="*/ 407 w 1723"/>
                <a:gd name="T45" fmla="*/ 1495 h 1506"/>
                <a:gd name="T46" fmla="*/ 195 w 1723"/>
                <a:gd name="T47" fmla="*/ 1438 h 1506"/>
                <a:gd name="T48" fmla="*/ 0 w 1723"/>
                <a:gd name="T49" fmla="*/ 1337 h 1506"/>
                <a:gd name="T50" fmla="*/ 158 w 1723"/>
                <a:gd name="T51" fmla="*/ 1341 h 1506"/>
                <a:gd name="T52" fmla="*/ 295 w 1723"/>
                <a:gd name="T53" fmla="*/ 1308 h 1506"/>
                <a:gd name="T54" fmla="*/ 403 w 1723"/>
                <a:gd name="T55" fmla="*/ 1254 h 1506"/>
                <a:gd name="T56" fmla="*/ 476 w 1723"/>
                <a:gd name="T57" fmla="*/ 1196 h 1506"/>
                <a:gd name="T58" fmla="*/ 414 w 1723"/>
                <a:gd name="T59" fmla="*/ 1167 h 1506"/>
                <a:gd name="T60" fmla="*/ 308 w 1723"/>
                <a:gd name="T61" fmla="*/ 1115 h 1506"/>
                <a:gd name="T62" fmla="*/ 226 w 1723"/>
                <a:gd name="T63" fmla="*/ 1037 h 1506"/>
                <a:gd name="T64" fmla="*/ 180 w 1723"/>
                <a:gd name="T65" fmla="*/ 948 h 1506"/>
                <a:gd name="T66" fmla="*/ 210 w 1723"/>
                <a:gd name="T67" fmla="*/ 923 h 1506"/>
                <a:gd name="T68" fmla="*/ 281 w 1723"/>
                <a:gd name="T69" fmla="*/ 921 h 1506"/>
                <a:gd name="T70" fmla="*/ 279 w 1723"/>
                <a:gd name="T71" fmla="*/ 892 h 1506"/>
                <a:gd name="T72" fmla="*/ 173 w 1723"/>
                <a:gd name="T73" fmla="*/ 828 h 1506"/>
                <a:gd name="T74" fmla="*/ 104 w 1723"/>
                <a:gd name="T75" fmla="*/ 747 h 1506"/>
                <a:gd name="T76" fmla="*/ 64 w 1723"/>
                <a:gd name="T77" fmla="*/ 654 h 1506"/>
                <a:gd name="T78" fmla="*/ 49 w 1723"/>
                <a:gd name="T79" fmla="*/ 562 h 1506"/>
                <a:gd name="T80" fmla="*/ 83 w 1723"/>
                <a:gd name="T81" fmla="*/ 557 h 1506"/>
                <a:gd name="T82" fmla="*/ 146 w 1723"/>
                <a:gd name="T83" fmla="*/ 575 h 1506"/>
                <a:gd name="T84" fmla="*/ 203 w 1723"/>
                <a:gd name="T85" fmla="*/ 577 h 1506"/>
                <a:gd name="T86" fmla="*/ 126 w 1723"/>
                <a:gd name="T87" fmla="*/ 500 h 1506"/>
                <a:gd name="T88" fmla="*/ 70 w 1723"/>
                <a:gd name="T89" fmla="*/ 390 h 1506"/>
                <a:gd name="T90" fmla="*/ 48 w 1723"/>
                <a:gd name="T91" fmla="*/ 258 h 1506"/>
                <a:gd name="T92" fmla="*/ 74 w 1723"/>
                <a:gd name="T93" fmla="*/ 118 h 1506"/>
                <a:gd name="T94" fmla="*/ 179 w 1723"/>
                <a:gd name="T95" fmla="*/ 170 h 1506"/>
                <a:gd name="T96" fmla="*/ 328 w 1723"/>
                <a:gd name="T97" fmla="*/ 294 h 1506"/>
                <a:gd name="T98" fmla="*/ 495 w 1723"/>
                <a:gd name="T99" fmla="*/ 387 h 1506"/>
                <a:gd name="T100" fmla="*/ 673 w 1723"/>
                <a:gd name="T101" fmla="*/ 445 h 1506"/>
                <a:gd name="T102" fmla="*/ 848 w 1723"/>
                <a:gd name="T103" fmla="*/ 468 h 1506"/>
                <a:gd name="T104" fmla="*/ 840 w 1723"/>
                <a:gd name="T105" fmla="*/ 382 h 1506"/>
                <a:gd name="T106" fmla="*/ 863 w 1723"/>
                <a:gd name="T107" fmla="*/ 244 h 1506"/>
                <a:gd name="T108" fmla="*/ 929 w 1723"/>
                <a:gd name="T109" fmla="*/ 129 h 1506"/>
                <a:gd name="T110" fmla="*/ 1027 w 1723"/>
                <a:gd name="T111" fmla="*/ 45 h 1506"/>
                <a:gd name="T112" fmla="*/ 1150 w 1723"/>
                <a:gd name="T113" fmla="*/ 3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23" h="1506">
                  <a:moveTo>
                    <a:pt x="1195" y="0"/>
                  </a:moveTo>
                  <a:lnTo>
                    <a:pt x="1238" y="3"/>
                  </a:lnTo>
                  <a:lnTo>
                    <a:pt x="1279" y="11"/>
                  </a:lnTo>
                  <a:lnTo>
                    <a:pt x="1318" y="24"/>
                  </a:lnTo>
                  <a:lnTo>
                    <a:pt x="1355" y="41"/>
                  </a:lnTo>
                  <a:lnTo>
                    <a:pt x="1390" y="63"/>
                  </a:lnTo>
                  <a:lnTo>
                    <a:pt x="1422" y="89"/>
                  </a:lnTo>
                  <a:lnTo>
                    <a:pt x="1452" y="119"/>
                  </a:lnTo>
                  <a:lnTo>
                    <a:pt x="1452" y="119"/>
                  </a:lnTo>
                  <a:lnTo>
                    <a:pt x="1473" y="117"/>
                  </a:lnTo>
                  <a:lnTo>
                    <a:pt x="1497" y="111"/>
                  </a:lnTo>
                  <a:lnTo>
                    <a:pt x="1523" y="104"/>
                  </a:lnTo>
                  <a:lnTo>
                    <a:pt x="1551" y="95"/>
                  </a:lnTo>
                  <a:lnTo>
                    <a:pt x="1579" y="83"/>
                  </a:lnTo>
                  <a:lnTo>
                    <a:pt x="1607" y="71"/>
                  </a:lnTo>
                  <a:lnTo>
                    <a:pt x="1632" y="59"/>
                  </a:lnTo>
                  <a:lnTo>
                    <a:pt x="1655" y="46"/>
                  </a:lnTo>
                  <a:lnTo>
                    <a:pt x="1674" y="34"/>
                  </a:lnTo>
                  <a:lnTo>
                    <a:pt x="1665" y="61"/>
                  </a:lnTo>
                  <a:lnTo>
                    <a:pt x="1653" y="88"/>
                  </a:lnTo>
                  <a:lnTo>
                    <a:pt x="1638" y="117"/>
                  </a:lnTo>
                  <a:lnTo>
                    <a:pt x="1621" y="143"/>
                  </a:lnTo>
                  <a:lnTo>
                    <a:pt x="1602" y="169"/>
                  </a:lnTo>
                  <a:lnTo>
                    <a:pt x="1583" y="192"/>
                  </a:lnTo>
                  <a:lnTo>
                    <a:pt x="1563" y="213"/>
                  </a:lnTo>
                  <a:lnTo>
                    <a:pt x="1544" y="230"/>
                  </a:lnTo>
                  <a:lnTo>
                    <a:pt x="1525" y="242"/>
                  </a:lnTo>
                  <a:lnTo>
                    <a:pt x="1556" y="237"/>
                  </a:lnTo>
                  <a:lnTo>
                    <a:pt x="1587" y="231"/>
                  </a:lnTo>
                  <a:lnTo>
                    <a:pt x="1616" y="223"/>
                  </a:lnTo>
                  <a:lnTo>
                    <a:pt x="1643" y="215"/>
                  </a:lnTo>
                  <a:lnTo>
                    <a:pt x="1668" y="205"/>
                  </a:lnTo>
                  <a:lnTo>
                    <a:pt x="1690" y="197"/>
                  </a:lnTo>
                  <a:lnTo>
                    <a:pt x="1709" y="189"/>
                  </a:lnTo>
                  <a:lnTo>
                    <a:pt x="1723" y="181"/>
                  </a:lnTo>
                  <a:lnTo>
                    <a:pt x="1696" y="224"/>
                  </a:lnTo>
                  <a:lnTo>
                    <a:pt x="1667" y="263"/>
                  </a:lnTo>
                  <a:lnTo>
                    <a:pt x="1637" y="299"/>
                  </a:lnTo>
                  <a:lnTo>
                    <a:pt x="1607" y="329"/>
                  </a:lnTo>
                  <a:lnTo>
                    <a:pt x="1577" y="355"/>
                  </a:lnTo>
                  <a:lnTo>
                    <a:pt x="1550" y="377"/>
                  </a:lnTo>
                  <a:lnTo>
                    <a:pt x="1550" y="382"/>
                  </a:lnTo>
                  <a:lnTo>
                    <a:pt x="1550" y="385"/>
                  </a:lnTo>
                  <a:lnTo>
                    <a:pt x="1550" y="388"/>
                  </a:lnTo>
                  <a:lnTo>
                    <a:pt x="1550" y="390"/>
                  </a:lnTo>
                  <a:lnTo>
                    <a:pt x="1551" y="473"/>
                  </a:lnTo>
                  <a:lnTo>
                    <a:pt x="1546" y="555"/>
                  </a:lnTo>
                  <a:lnTo>
                    <a:pt x="1534" y="635"/>
                  </a:lnTo>
                  <a:lnTo>
                    <a:pt x="1519" y="712"/>
                  </a:lnTo>
                  <a:lnTo>
                    <a:pt x="1498" y="787"/>
                  </a:lnTo>
                  <a:lnTo>
                    <a:pt x="1473" y="861"/>
                  </a:lnTo>
                  <a:lnTo>
                    <a:pt x="1442" y="931"/>
                  </a:lnTo>
                  <a:lnTo>
                    <a:pt x="1407" y="998"/>
                  </a:lnTo>
                  <a:lnTo>
                    <a:pt x="1368" y="1062"/>
                  </a:lnTo>
                  <a:lnTo>
                    <a:pt x="1324" y="1122"/>
                  </a:lnTo>
                  <a:lnTo>
                    <a:pt x="1277" y="1180"/>
                  </a:lnTo>
                  <a:lnTo>
                    <a:pt x="1226" y="1232"/>
                  </a:lnTo>
                  <a:lnTo>
                    <a:pt x="1172" y="1281"/>
                  </a:lnTo>
                  <a:lnTo>
                    <a:pt x="1114" y="1326"/>
                  </a:lnTo>
                  <a:lnTo>
                    <a:pt x="1054" y="1367"/>
                  </a:lnTo>
                  <a:lnTo>
                    <a:pt x="990" y="1403"/>
                  </a:lnTo>
                  <a:lnTo>
                    <a:pt x="923" y="1433"/>
                  </a:lnTo>
                  <a:lnTo>
                    <a:pt x="854" y="1459"/>
                  </a:lnTo>
                  <a:lnTo>
                    <a:pt x="782" y="1479"/>
                  </a:lnTo>
                  <a:lnTo>
                    <a:pt x="709" y="1494"/>
                  </a:lnTo>
                  <a:lnTo>
                    <a:pt x="634" y="1503"/>
                  </a:lnTo>
                  <a:lnTo>
                    <a:pt x="556" y="1506"/>
                  </a:lnTo>
                  <a:lnTo>
                    <a:pt x="481" y="1503"/>
                  </a:lnTo>
                  <a:lnTo>
                    <a:pt x="407" y="1495"/>
                  </a:lnTo>
                  <a:lnTo>
                    <a:pt x="334" y="1481"/>
                  </a:lnTo>
                  <a:lnTo>
                    <a:pt x="264" y="1463"/>
                  </a:lnTo>
                  <a:lnTo>
                    <a:pt x="195" y="1438"/>
                  </a:lnTo>
                  <a:lnTo>
                    <a:pt x="128" y="1409"/>
                  </a:lnTo>
                  <a:lnTo>
                    <a:pt x="63" y="1376"/>
                  </a:lnTo>
                  <a:lnTo>
                    <a:pt x="0" y="1337"/>
                  </a:lnTo>
                  <a:lnTo>
                    <a:pt x="54" y="1344"/>
                  </a:lnTo>
                  <a:lnTo>
                    <a:pt x="108" y="1345"/>
                  </a:lnTo>
                  <a:lnTo>
                    <a:pt x="158" y="1341"/>
                  </a:lnTo>
                  <a:lnTo>
                    <a:pt x="206" y="1334"/>
                  </a:lnTo>
                  <a:lnTo>
                    <a:pt x="252" y="1322"/>
                  </a:lnTo>
                  <a:lnTo>
                    <a:pt x="295" y="1308"/>
                  </a:lnTo>
                  <a:lnTo>
                    <a:pt x="334" y="1292"/>
                  </a:lnTo>
                  <a:lnTo>
                    <a:pt x="371" y="1273"/>
                  </a:lnTo>
                  <a:lnTo>
                    <a:pt x="403" y="1254"/>
                  </a:lnTo>
                  <a:lnTo>
                    <a:pt x="431" y="1234"/>
                  </a:lnTo>
                  <a:lnTo>
                    <a:pt x="457" y="1214"/>
                  </a:lnTo>
                  <a:lnTo>
                    <a:pt x="476" y="1196"/>
                  </a:lnTo>
                  <a:lnTo>
                    <a:pt x="492" y="1179"/>
                  </a:lnTo>
                  <a:lnTo>
                    <a:pt x="452" y="1176"/>
                  </a:lnTo>
                  <a:lnTo>
                    <a:pt x="414" y="1167"/>
                  </a:lnTo>
                  <a:lnTo>
                    <a:pt x="377" y="1154"/>
                  </a:lnTo>
                  <a:lnTo>
                    <a:pt x="341" y="1136"/>
                  </a:lnTo>
                  <a:lnTo>
                    <a:pt x="308" y="1115"/>
                  </a:lnTo>
                  <a:lnTo>
                    <a:pt x="277" y="1091"/>
                  </a:lnTo>
                  <a:lnTo>
                    <a:pt x="250" y="1065"/>
                  </a:lnTo>
                  <a:lnTo>
                    <a:pt x="226" y="1037"/>
                  </a:lnTo>
                  <a:lnTo>
                    <a:pt x="206" y="1007"/>
                  </a:lnTo>
                  <a:lnTo>
                    <a:pt x="191" y="977"/>
                  </a:lnTo>
                  <a:lnTo>
                    <a:pt x="180" y="948"/>
                  </a:lnTo>
                  <a:lnTo>
                    <a:pt x="175" y="919"/>
                  </a:lnTo>
                  <a:lnTo>
                    <a:pt x="191" y="921"/>
                  </a:lnTo>
                  <a:lnTo>
                    <a:pt x="210" y="923"/>
                  </a:lnTo>
                  <a:lnTo>
                    <a:pt x="233" y="925"/>
                  </a:lnTo>
                  <a:lnTo>
                    <a:pt x="257" y="923"/>
                  </a:lnTo>
                  <a:lnTo>
                    <a:pt x="281" y="921"/>
                  </a:lnTo>
                  <a:lnTo>
                    <a:pt x="303" y="916"/>
                  </a:lnTo>
                  <a:lnTo>
                    <a:pt x="323" y="907"/>
                  </a:lnTo>
                  <a:lnTo>
                    <a:pt x="279" y="892"/>
                  </a:lnTo>
                  <a:lnTo>
                    <a:pt x="239" y="873"/>
                  </a:lnTo>
                  <a:lnTo>
                    <a:pt x="204" y="852"/>
                  </a:lnTo>
                  <a:lnTo>
                    <a:pt x="173" y="828"/>
                  </a:lnTo>
                  <a:lnTo>
                    <a:pt x="146" y="802"/>
                  </a:lnTo>
                  <a:lnTo>
                    <a:pt x="122" y="775"/>
                  </a:lnTo>
                  <a:lnTo>
                    <a:pt x="104" y="747"/>
                  </a:lnTo>
                  <a:lnTo>
                    <a:pt x="87" y="716"/>
                  </a:lnTo>
                  <a:lnTo>
                    <a:pt x="74" y="686"/>
                  </a:lnTo>
                  <a:lnTo>
                    <a:pt x="64" y="654"/>
                  </a:lnTo>
                  <a:lnTo>
                    <a:pt x="56" y="623"/>
                  </a:lnTo>
                  <a:lnTo>
                    <a:pt x="51" y="593"/>
                  </a:lnTo>
                  <a:lnTo>
                    <a:pt x="49" y="562"/>
                  </a:lnTo>
                  <a:lnTo>
                    <a:pt x="48" y="533"/>
                  </a:lnTo>
                  <a:lnTo>
                    <a:pt x="64" y="547"/>
                  </a:lnTo>
                  <a:lnTo>
                    <a:pt x="83" y="557"/>
                  </a:lnTo>
                  <a:lnTo>
                    <a:pt x="103" y="564"/>
                  </a:lnTo>
                  <a:lnTo>
                    <a:pt x="124" y="571"/>
                  </a:lnTo>
                  <a:lnTo>
                    <a:pt x="146" y="575"/>
                  </a:lnTo>
                  <a:lnTo>
                    <a:pt x="166" y="577"/>
                  </a:lnTo>
                  <a:lnTo>
                    <a:pt x="186" y="577"/>
                  </a:lnTo>
                  <a:lnTo>
                    <a:pt x="203" y="577"/>
                  </a:lnTo>
                  <a:lnTo>
                    <a:pt x="176" y="555"/>
                  </a:lnTo>
                  <a:lnTo>
                    <a:pt x="150" y="530"/>
                  </a:lnTo>
                  <a:lnTo>
                    <a:pt x="126" y="500"/>
                  </a:lnTo>
                  <a:lnTo>
                    <a:pt x="104" y="466"/>
                  </a:lnTo>
                  <a:lnTo>
                    <a:pt x="85" y="429"/>
                  </a:lnTo>
                  <a:lnTo>
                    <a:pt x="70" y="390"/>
                  </a:lnTo>
                  <a:lnTo>
                    <a:pt x="59" y="348"/>
                  </a:lnTo>
                  <a:lnTo>
                    <a:pt x="51" y="304"/>
                  </a:lnTo>
                  <a:lnTo>
                    <a:pt x="48" y="258"/>
                  </a:lnTo>
                  <a:lnTo>
                    <a:pt x="51" y="212"/>
                  </a:lnTo>
                  <a:lnTo>
                    <a:pt x="60" y="165"/>
                  </a:lnTo>
                  <a:lnTo>
                    <a:pt x="74" y="118"/>
                  </a:lnTo>
                  <a:lnTo>
                    <a:pt x="96" y="71"/>
                  </a:lnTo>
                  <a:lnTo>
                    <a:pt x="135" y="123"/>
                  </a:lnTo>
                  <a:lnTo>
                    <a:pt x="179" y="170"/>
                  </a:lnTo>
                  <a:lnTo>
                    <a:pt x="225" y="215"/>
                  </a:lnTo>
                  <a:lnTo>
                    <a:pt x="275" y="256"/>
                  </a:lnTo>
                  <a:lnTo>
                    <a:pt x="328" y="294"/>
                  </a:lnTo>
                  <a:lnTo>
                    <a:pt x="382" y="328"/>
                  </a:lnTo>
                  <a:lnTo>
                    <a:pt x="438" y="359"/>
                  </a:lnTo>
                  <a:lnTo>
                    <a:pt x="495" y="387"/>
                  </a:lnTo>
                  <a:lnTo>
                    <a:pt x="554" y="410"/>
                  </a:lnTo>
                  <a:lnTo>
                    <a:pt x="614" y="429"/>
                  </a:lnTo>
                  <a:lnTo>
                    <a:pt x="673" y="445"/>
                  </a:lnTo>
                  <a:lnTo>
                    <a:pt x="732" y="457"/>
                  </a:lnTo>
                  <a:lnTo>
                    <a:pt x="791" y="464"/>
                  </a:lnTo>
                  <a:lnTo>
                    <a:pt x="848" y="468"/>
                  </a:lnTo>
                  <a:lnTo>
                    <a:pt x="848" y="468"/>
                  </a:lnTo>
                  <a:lnTo>
                    <a:pt x="842" y="426"/>
                  </a:lnTo>
                  <a:lnTo>
                    <a:pt x="840" y="382"/>
                  </a:lnTo>
                  <a:lnTo>
                    <a:pt x="842" y="335"/>
                  </a:lnTo>
                  <a:lnTo>
                    <a:pt x="850" y="289"/>
                  </a:lnTo>
                  <a:lnTo>
                    <a:pt x="863" y="244"/>
                  </a:lnTo>
                  <a:lnTo>
                    <a:pt x="881" y="203"/>
                  </a:lnTo>
                  <a:lnTo>
                    <a:pt x="903" y="165"/>
                  </a:lnTo>
                  <a:lnTo>
                    <a:pt x="929" y="129"/>
                  </a:lnTo>
                  <a:lnTo>
                    <a:pt x="959" y="97"/>
                  </a:lnTo>
                  <a:lnTo>
                    <a:pt x="992" y="69"/>
                  </a:lnTo>
                  <a:lnTo>
                    <a:pt x="1027" y="45"/>
                  </a:lnTo>
                  <a:lnTo>
                    <a:pt x="1066" y="26"/>
                  </a:lnTo>
                  <a:lnTo>
                    <a:pt x="1107" y="12"/>
                  </a:lnTo>
                  <a:lnTo>
                    <a:pt x="1150" y="3"/>
                  </a:lnTo>
                  <a:lnTo>
                    <a:pt x="1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8558" y="1042706"/>
            <a:ext cx="366610" cy="365635"/>
            <a:chOff x="8150225" y="2667000"/>
            <a:chExt cx="596900" cy="595313"/>
          </a:xfrm>
          <a:solidFill>
            <a:schemeClr val="accent2"/>
          </a:solidFill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8401050" y="2838450"/>
              <a:ext cx="96838" cy="96838"/>
            </a:xfrm>
            <a:custGeom>
              <a:avLst/>
              <a:gdLst>
                <a:gd name="T0" fmla="*/ 273 w 545"/>
                <a:gd name="T1" fmla="*/ 0 h 544"/>
                <a:gd name="T2" fmla="*/ 313 w 545"/>
                <a:gd name="T3" fmla="*/ 3 h 544"/>
                <a:gd name="T4" fmla="*/ 351 w 545"/>
                <a:gd name="T5" fmla="*/ 11 h 544"/>
                <a:gd name="T6" fmla="*/ 387 w 545"/>
                <a:gd name="T7" fmla="*/ 24 h 544"/>
                <a:gd name="T8" fmla="*/ 421 w 545"/>
                <a:gd name="T9" fmla="*/ 43 h 544"/>
                <a:gd name="T10" fmla="*/ 451 w 545"/>
                <a:gd name="T11" fmla="*/ 67 h 544"/>
                <a:gd name="T12" fmla="*/ 478 w 545"/>
                <a:gd name="T13" fmla="*/ 93 h 544"/>
                <a:gd name="T14" fmla="*/ 502 w 545"/>
                <a:gd name="T15" fmla="*/ 123 h 544"/>
                <a:gd name="T16" fmla="*/ 520 w 545"/>
                <a:gd name="T17" fmla="*/ 157 h 544"/>
                <a:gd name="T18" fmla="*/ 534 w 545"/>
                <a:gd name="T19" fmla="*/ 193 h 544"/>
                <a:gd name="T20" fmla="*/ 542 w 545"/>
                <a:gd name="T21" fmla="*/ 231 h 544"/>
                <a:gd name="T22" fmla="*/ 545 w 545"/>
                <a:gd name="T23" fmla="*/ 271 h 544"/>
                <a:gd name="T24" fmla="*/ 542 w 545"/>
                <a:gd name="T25" fmla="*/ 311 h 544"/>
                <a:gd name="T26" fmla="*/ 534 w 545"/>
                <a:gd name="T27" fmla="*/ 350 h 544"/>
                <a:gd name="T28" fmla="*/ 520 w 545"/>
                <a:gd name="T29" fmla="*/ 386 h 544"/>
                <a:gd name="T30" fmla="*/ 502 w 545"/>
                <a:gd name="T31" fmla="*/ 419 h 544"/>
                <a:gd name="T32" fmla="*/ 478 w 545"/>
                <a:gd name="T33" fmla="*/ 450 h 544"/>
                <a:gd name="T34" fmla="*/ 451 w 545"/>
                <a:gd name="T35" fmla="*/ 477 h 544"/>
                <a:gd name="T36" fmla="*/ 421 w 545"/>
                <a:gd name="T37" fmla="*/ 499 h 544"/>
                <a:gd name="T38" fmla="*/ 387 w 545"/>
                <a:gd name="T39" fmla="*/ 518 h 544"/>
                <a:gd name="T40" fmla="*/ 351 w 545"/>
                <a:gd name="T41" fmla="*/ 532 h 544"/>
                <a:gd name="T42" fmla="*/ 313 w 545"/>
                <a:gd name="T43" fmla="*/ 541 h 544"/>
                <a:gd name="T44" fmla="*/ 273 w 545"/>
                <a:gd name="T45" fmla="*/ 544 h 544"/>
                <a:gd name="T46" fmla="*/ 233 w 545"/>
                <a:gd name="T47" fmla="*/ 541 h 544"/>
                <a:gd name="T48" fmla="*/ 194 w 545"/>
                <a:gd name="T49" fmla="*/ 532 h 544"/>
                <a:gd name="T50" fmla="*/ 158 w 545"/>
                <a:gd name="T51" fmla="*/ 518 h 544"/>
                <a:gd name="T52" fmla="*/ 125 w 545"/>
                <a:gd name="T53" fmla="*/ 499 h 544"/>
                <a:gd name="T54" fmla="*/ 94 w 545"/>
                <a:gd name="T55" fmla="*/ 477 h 544"/>
                <a:gd name="T56" fmla="*/ 67 w 545"/>
                <a:gd name="T57" fmla="*/ 450 h 544"/>
                <a:gd name="T58" fmla="*/ 45 w 545"/>
                <a:gd name="T59" fmla="*/ 419 h 544"/>
                <a:gd name="T60" fmla="*/ 26 w 545"/>
                <a:gd name="T61" fmla="*/ 386 h 544"/>
                <a:gd name="T62" fmla="*/ 12 w 545"/>
                <a:gd name="T63" fmla="*/ 350 h 544"/>
                <a:gd name="T64" fmla="*/ 3 w 545"/>
                <a:gd name="T65" fmla="*/ 311 h 544"/>
                <a:gd name="T66" fmla="*/ 0 w 545"/>
                <a:gd name="T67" fmla="*/ 271 h 544"/>
                <a:gd name="T68" fmla="*/ 3 w 545"/>
                <a:gd name="T69" fmla="*/ 231 h 544"/>
                <a:gd name="T70" fmla="*/ 12 w 545"/>
                <a:gd name="T71" fmla="*/ 193 h 544"/>
                <a:gd name="T72" fmla="*/ 26 w 545"/>
                <a:gd name="T73" fmla="*/ 157 h 544"/>
                <a:gd name="T74" fmla="*/ 45 w 545"/>
                <a:gd name="T75" fmla="*/ 123 h 544"/>
                <a:gd name="T76" fmla="*/ 67 w 545"/>
                <a:gd name="T77" fmla="*/ 93 h 544"/>
                <a:gd name="T78" fmla="*/ 94 w 545"/>
                <a:gd name="T79" fmla="*/ 67 h 544"/>
                <a:gd name="T80" fmla="*/ 125 w 545"/>
                <a:gd name="T81" fmla="*/ 43 h 544"/>
                <a:gd name="T82" fmla="*/ 158 w 545"/>
                <a:gd name="T83" fmla="*/ 24 h 544"/>
                <a:gd name="T84" fmla="*/ 194 w 545"/>
                <a:gd name="T85" fmla="*/ 11 h 544"/>
                <a:gd name="T86" fmla="*/ 233 w 545"/>
                <a:gd name="T87" fmla="*/ 3 h 544"/>
                <a:gd name="T88" fmla="*/ 273 w 545"/>
                <a:gd name="T89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5" h="544">
                  <a:moveTo>
                    <a:pt x="273" y="0"/>
                  </a:moveTo>
                  <a:lnTo>
                    <a:pt x="313" y="3"/>
                  </a:lnTo>
                  <a:lnTo>
                    <a:pt x="351" y="11"/>
                  </a:lnTo>
                  <a:lnTo>
                    <a:pt x="387" y="24"/>
                  </a:lnTo>
                  <a:lnTo>
                    <a:pt x="421" y="43"/>
                  </a:lnTo>
                  <a:lnTo>
                    <a:pt x="451" y="67"/>
                  </a:lnTo>
                  <a:lnTo>
                    <a:pt x="478" y="93"/>
                  </a:lnTo>
                  <a:lnTo>
                    <a:pt x="502" y="123"/>
                  </a:lnTo>
                  <a:lnTo>
                    <a:pt x="520" y="157"/>
                  </a:lnTo>
                  <a:lnTo>
                    <a:pt x="534" y="193"/>
                  </a:lnTo>
                  <a:lnTo>
                    <a:pt x="542" y="231"/>
                  </a:lnTo>
                  <a:lnTo>
                    <a:pt x="545" y="271"/>
                  </a:lnTo>
                  <a:lnTo>
                    <a:pt x="542" y="311"/>
                  </a:lnTo>
                  <a:lnTo>
                    <a:pt x="534" y="350"/>
                  </a:lnTo>
                  <a:lnTo>
                    <a:pt x="520" y="386"/>
                  </a:lnTo>
                  <a:lnTo>
                    <a:pt x="502" y="419"/>
                  </a:lnTo>
                  <a:lnTo>
                    <a:pt x="478" y="450"/>
                  </a:lnTo>
                  <a:lnTo>
                    <a:pt x="451" y="477"/>
                  </a:lnTo>
                  <a:lnTo>
                    <a:pt x="421" y="499"/>
                  </a:lnTo>
                  <a:lnTo>
                    <a:pt x="387" y="518"/>
                  </a:lnTo>
                  <a:lnTo>
                    <a:pt x="351" y="532"/>
                  </a:lnTo>
                  <a:lnTo>
                    <a:pt x="313" y="541"/>
                  </a:lnTo>
                  <a:lnTo>
                    <a:pt x="273" y="544"/>
                  </a:lnTo>
                  <a:lnTo>
                    <a:pt x="233" y="541"/>
                  </a:lnTo>
                  <a:lnTo>
                    <a:pt x="194" y="532"/>
                  </a:lnTo>
                  <a:lnTo>
                    <a:pt x="158" y="518"/>
                  </a:lnTo>
                  <a:lnTo>
                    <a:pt x="125" y="499"/>
                  </a:lnTo>
                  <a:lnTo>
                    <a:pt x="94" y="477"/>
                  </a:lnTo>
                  <a:lnTo>
                    <a:pt x="67" y="450"/>
                  </a:lnTo>
                  <a:lnTo>
                    <a:pt x="45" y="419"/>
                  </a:lnTo>
                  <a:lnTo>
                    <a:pt x="26" y="386"/>
                  </a:lnTo>
                  <a:lnTo>
                    <a:pt x="12" y="350"/>
                  </a:lnTo>
                  <a:lnTo>
                    <a:pt x="3" y="311"/>
                  </a:lnTo>
                  <a:lnTo>
                    <a:pt x="0" y="271"/>
                  </a:lnTo>
                  <a:lnTo>
                    <a:pt x="3" y="231"/>
                  </a:lnTo>
                  <a:lnTo>
                    <a:pt x="12" y="193"/>
                  </a:lnTo>
                  <a:lnTo>
                    <a:pt x="26" y="157"/>
                  </a:lnTo>
                  <a:lnTo>
                    <a:pt x="45" y="123"/>
                  </a:lnTo>
                  <a:lnTo>
                    <a:pt x="67" y="93"/>
                  </a:lnTo>
                  <a:lnTo>
                    <a:pt x="94" y="67"/>
                  </a:lnTo>
                  <a:lnTo>
                    <a:pt x="125" y="43"/>
                  </a:lnTo>
                  <a:lnTo>
                    <a:pt x="158" y="24"/>
                  </a:lnTo>
                  <a:lnTo>
                    <a:pt x="194" y="11"/>
                  </a:lnTo>
                  <a:lnTo>
                    <a:pt x="233" y="3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8150225" y="2667000"/>
              <a:ext cx="596900" cy="595313"/>
            </a:xfrm>
            <a:custGeom>
              <a:avLst/>
              <a:gdLst>
                <a:gd name="T0" fmla="*/ 1909 w 3384"/>
                <a:gd name="T1" fmla="*/ 2227 h 3379"/>
                <a:gd name="T2" fmla="*/ 2132 w 3384"/>
                <a:gd name="T3" fmla="*/ 2288 h 3379"/>
                <a:gd name="T4" fmla="*/ 2210 w 3384"/>
                <a:gd name="T5" fmla="*/ 2356 h 3379"/>
                <a:gd name="T6" fmla="*/ 2139 w 3384"/>
                <a:gd name="T7" fmla="*/ 2420 h 3379"/>
                <a:gd name="T8" fmla="*/ 1939 w 3384"/>
                <a:gd name="T9" fmla="*/ 2479 h 3379"/>
                <a:gd name="T10" fmla="*/ 1633 w 3384"/>
                <a:gd name="T11" fmla="*/ 2497 h 3379"/>
                <a:gd name="T12" fmla="*/ 1366 w 3384"/>
                <a:gd name="T13" fmla="*/ 2458 h 3379"/>
                <a:gd name="T14" fmla="*/ 1214 w 3384"/>
                <a:gd name="T15" fmla="*/ 2393 h 3379"/>
                <a:gd name="T16" fmla="*/ 1201 w 3384"/>
                <a:gd name="T17" fmla="*/ 2331 h 3379"/>
                <a:gd name="T18" fmla="*/ 1335 w 3384"/>
                <a:gd name="T19" fmla="*/ 2262 h 3379"/>
                <a:gd name="T20" fmla="*/ 1501 w 3384"/>
                <a:gd name="T21" fmla="*/ 2191 h 3379"/>
                <a:gd name="T22" fmla="*/ 1287 w 3384"/>
                <a:gd name="T23" fmla="*/ 2155 h 3379"/>
                <a:gd name="T24" fmla="*/ 1119 w 3384"/>
                <a:gd name="T25" fmla="*/ 2250 h 3379"/>
                <a:gd name="T26" fmla="*/ 1074 w 3384"/>
                <a:gd name="T27" fmla="*/ 2383 h 3379"/>
                <a:gd name="T28" fmla="*/ 1165 w 3384"/>
                <a:gd name="T29" fmla="*/ 2500 h 3379"/>
                <a:gd name="T30" fmla="*/ 1352 w 3384"/>
                <a:gd name="T31" fmla="*/ 2576 h 3379"/>
                <a:gd name="T32" fmla="*/ 1595 w 3384"/>
                <a:gd name="T33" fmla="*/ 2613 h 3379"/>
                <a:gd name="T34" fmla="*/ 1855 w 3384"/>
                <a:gd name="T35" fmla="*/ 2608 h 3379"/>
                <a:gd name="T36" fmla="*/ 2090 w 3384"/>
                <a:gd name="T37" fmla="*/ 2563 h 3379"/>
                <a:gd name="T38" fmla="*/ 2261 w 3384"/>
                <a:gd name="T39" fmla="*/ 2479 h 3379"/>
                <a:gd name="T40" fmla="*/ 2327 w 3384"/>
                <a:gd name="T41" fmla="*/ 2356 h 3379"/>
                <a:gd name="T42" fmla="*/ 2263 w 3384"/>
                <a:gd name="T43" fmla="*/ 2233 h 3379"/>
                <a:gd name="T44" fmla="*/ 2094 w 3384"/>
                <a:gd name="T45" fmla="*/ 2149 h 3379"/>
                <a:gd name="T46" fmla="*/ 1689 w 3384"/>
                <a:gd name="T47" fmla="*/ 773 h 3379"/>
                <a:gd name="T48" fmla="*/ 1427 w 3384"/>
                <a:gd name="T49" fmla="*/ 848 h 3379"/>
                <a:gd name="T50" fmla="*/ 1242 w 3384"/>
                <a:gd name="T51" fmla="*/ 1036 h 3379"/>
                <a:gd name="T52" fmla="*/ 1171 w 3384"/>
                <a:gd name="T53" fmla="*/ 1298 h 3379"/>
                <a:gd name="T54" fmla="*/ 1251 w 3384"/>
                <a:gd name="T55" fmla="*/ 1598 h 3379"/>
                <a:gd name="T56" fmla="*/ 1432 w 3384"/>
                <a:gd name="T57" fmla="*/ 1865 h 3379"/>
                <a:gd name="T58" fmla="*/ 1626 w 3384"/>
                <a:gd name="T59" fmla="*/ 2067 h 3379"/>
                <a:gd name="T60" fmla="*/ 1717 w 3384"/>
                <a:gd name="T61" fmla="*/ 2104 h 3379"/>
                <a:gd name="T62" fmla="*/ 1880 w 3384"/>
                <a:gd name="T63" fmla="*/ 1945 h 3379"/>
                <a:gd name="T64" fmla="*/ 2059 w 3384"/>
                <a:gd name="T65" fmla="*/ 1723 h 3379"/>
                <a:gd name="T66" fmla="*/ 2187 w 3384"/>
                <a:gd name="T67" fmla="*/ 1462 h 3379"/>
                <a:gd name="T68" fmla="*/ 2201 w 3384"/>
                <a:gd name="T69" fmla="*/ 1188 h 3379"/>
                <a:gd name="T70" fmla="*/ 2079 w 3384"/>
                <a:gd name="T71" fmla="*/ 950 h 3379"/>
                <a:gd name="T72" fmla="*/ 1859 w 3384"/>
                <a:gd name="T73" fmla="*/ 802 h 3379"/>
                <a:gd name="T74" fmla="*/ 1691 w 3384"/>
                <a:gd name="T75" fmla="*/ 0 h 3379"/>
                <a:gd name="T76" fmla="*/ 2189 w 3384"/>
                <a:gd name="T77" fmla="*/ 74 h 3379"/>
                <a:gd name="T78" fmla="*/ 2628 w 3384"/>
                <a:gd name="T79" fmla="*/ 282 h 3379"/>
                <a:gd name="T80" fmla="*/ 2986 w 3384"/>
                <a:gd name="T81" fmla="*/ 601 h 3379"/>
                <a:gd name="T82" fmla="*/ 3242 w 3384"/>
                <a:gd name="T83" fmla="*/ 1010 h 3379"/>
                <a:gd name="T84" fmla="*/ 3372 w 3384"/>
                <a:gd name="T85" fmla="*/ 1486 h 3379"/>
                <a:gd name="T86" fmla="*/ 3357 w 3384"/>
                <a:gd name="T87" fmla="*/ 1993 h 3379"/>
                <a:gd name="T88" fmla="*/ 3200 w 3384"/>
                <a:gd name="T89" fmla="*/ 2457 h 3379"/>
                <a:gd name="T90" fmla="*/ 2922 w 3384"/>
                <a:gd name="T91" fmla="*/ 2849 h 3379"/>
                <a:gd name="T92" fmla="*/ 2546 w 3384"/>
                <a:gd name="T93" fmla="*/ 3148 h 3379"/>
                <a:gd name="T94" fmla="*/ 2094 w 3384"/>
                <a:gd name="T95" fmla="*/ 3331 h 3379"/>
                <a:gd name="T96" fmla="*/ 1589 w 3384"/>
                <a:gd name="T97" fmla="*/ 3376 h 3379"/>
                <a:gd name="T98" fmla="*/ 1102 w 3384"/>
                <a:gd name="T99" fmla="*/ 3273 h 3379"/>
                <a:gd name="T100" fmla="*/ 678 w 3384"/>
                <a:gd name="T101" fmla="*/ 3041 h 3379"/>
                <a:gd name="T102" fmla="*/ 338 w 3384"/>
                <a:gd name="T103" fmla="*/ 2703 h 3379"/>
                <a:gd name="T104" fmla="*/ 106 w 3384"/>
                <a:gd name="T105" fmla="*/ 2278 h 3379"/>
                <a:gd name="T106" fmla="*/ 3 w 3384"/>
                <a:gd name="T107" fmla="*/ 1792 h 3379"/>
                <a:gd name="T108" fmla="*/ 47 w 3384"/>
                <a:gd name="T109" fmla="*/ 1288 h 3379"/>
                <a:gd name="T110" fmla="*/ 231 w 3384"/>
                <a:gd name="T111" fmla="*/ 837 h 3379"/>
                <a:gd name="T112" fmla="*/ 530 w 3384"/>
                <a:gd name="T113" fmla="*/ 462 h 3379"/>
                <a:gd name="T114" fmla="*/ 923 w 3384"/>
                <a:gd name="T115" fmla="*/ 184 h 3379"/>
                <a:gd name="T116" fmla="*/ 1388 w 3384"/>
                <a:gd name="T117" fmla="*/ 28 h 3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84" h="3379">
                  <a:moveTo>
                    <a:pt x="1959" y="2117"/>
                  </a:moveTo>
                  <a:lnTo>
                    <a:pt x="1921" y="2155"/>
                  </a:lnTo>
                  <a:lnTo>
                    <a:pt x="1885" y="2189"/>
                  </a:lnTo>
                  <a:lnTo>
                    <a:pt x="1851" y="2220"/>
                  </a:lnTo>
                  <a:lnTo>
                    <a:pt x="1909" y="2227"/>
                  </a:lnTo>
                  <a:lnTo>
                    <a:pt x="1964" y="2236"/>
                  </a:lnTo>
                  <a:lnTo>
                    <a:pt x="2014" y="2248"/>
                  </a:lnTo>
                  <a:lnTo>
                    <a:pt x="2059" y="2260"/>
                  </a:lnTo>
                  <a:lnTo>
                    <a:pt x="2098" y="2273"/>
                  </a:lnTo>
                  <a:lnTo>
                    <a:pt x="2132" y="2288"/>
                  </a:lnTo>
                  <a:lnTo>
                    <a:pt x="2160" y="2302"/>
                  </a:lnTo>
                  <a:lnTo>
                    <a:pt x="2181" y="2316"/>
                  </a:lnTo>
                  <a:lnTo>
                    <a:pt x="2198" y="2331"/>
                  </a:lnTo>
                  <a:lnTo>
                    <a:pt x="2207" y="2343"/>
                  </a:lnTo>
                  <a:lnTo>
                    <a:pt x="2210" y="2356"/>
                  </a:lnTo>
                  <a:lnTo>
                    <a:pt x="2207" y="2367"/>
                  </a:lnTo>
                  <a:lnTo>
                    <a:pt x="2199" y="2379"/>
                  </a:lnTo>
                  <a:lnTo>
                    <a:pt x="2184" y="2393"/>
                  </a:lnTo>
                  <a:lnTo>
                    <a:pt x="2165" y="2406"/>
                  </a:lnTo>
                  <a:lnTo>
                    <a:pt x="2139" y="2420"/>
                  </a:lnTo>
                  <a:lnTo>
                    <a:pt x="2109" y="2434"/>
                  </a:lnTo>
                  <a:lnTo>
                    <a:pt x="2074" y="2446"/>
                  </a:lnTo>
                  <a:lnTo>
                    <a:pt x="2034" y="2458"/>
                  </a:lnTo>
                  <a:lnTo>
                    <a:pt x="1989" y="2470"/>
                  </a:lnTo>
                  <a:lnTo>
                    <a:pt x="1939" y="2479"/>
                  </a:lnTo>
                  <a:lnTo>
                    <a:pt x="1886" y="2487"/>
                  </a:lnTo>
                  <a:lnTo>
                    <a:pt x="1828" y="2493"/>
                  </a:lnTo>
                  <a:lnTo>
                    <a:pt x="1765" y="2497"/>
                  </a:lnTo>
                  <a:lnTo>
                    <a:pt x="1699" y="2500"/>
                  </a:lnTo>
                  <a:lnTo>
                    <a:pt x="1633" y="2497"/>
                  </a:lnTo>
                  <a:lnTo>
                    <a:pt x="1572" y="2493"/>
                  </a:lnTo>
                  <a:lnTo>
                    <a:pt x="1513" y="2487"/>
                  </a:lnTo>
                  <a:lnTo>
                    <a:pt x="1459" y="2479"/>
                  </a:lnTo>
                  <a:lnTo>
                    <a:pt x="1410" y="2470"/>
                  </a:lnTo>
                  <a:lnTo>
                    <a:pt x="1366" y="2458"/>
                  </a:lnTo>
                  <a:lnTo>
                    <a:pt x="1325" y="2446"/>
                  </a:lnTo>
                  <a:lnTo>
                    <a:pt x="1289" y="2434"/>
                  </a:lnTo>
                  <a:lnTo>
                    <a:pt x="1259" y="2420"/>
                  </a:lnTo>
                  <a:lnTo>
                    <a:pt x="1234" y="2406"/>
                  </a:lnTo>
                  <a:lnTo>
                    <a:pt x="1214" y="2393"/>
                  </a:lnTo>
                  <a:lnTo>
                    <a:pt x="1200" y="2379"/>
                  </a:lnTo>
                  <a:lnTo>
                    <a:pt x="1192" y="2367"/>
                  </a:lnTo>
                  <a:lnTo>
                    <a:pt x="1188" y="2356"/>
                  </a:lnTo>
                  <a:lnTo>
                    <a:pt x="1192" y="2344"/>
                  </a:lnTo>
                  <a:lnTo>
                    <a:pt x="1201" y="2331"/>
                  </a:lnTo>
                  <a:lnTo>
                    <a:pt x="1216" y="2318"/>
                  </a:lnTo>
                  <a:lnTo>
                    <a:pt x="1238" y="2303"/>
                  </a:lnTo>
                  <a:lnTo>
                    <a:pt x="1265" y="2289"/>
                  </a:lnTo>
                  <a:lnTo>
                    <a:pt x="1297" y="2275"/>
                  </a:lnTo>
                  <a:lnTo>
                    <a:pt x="1335" y="2262"/>
                  </a:lnTo>
                  <a:lnTo>
                    <a:pt x="1377" y="2250"/>
                  </a:lnTo>
                  <a:lnTo>
                    <a:pt x="1425" y="2238"/>
                  </a:lnTo>
                  <a:lnTo>
                    <a:pt x="1478" y="2229"/>
                  </a:lnTo>
                  <a:lnTo>
                    <a:pt x="1535" y="2221"/>
                  </a:lnTo>
                  <a:lnTo>
                    <a:pt x="1501" y="2191"/>
                  </a:lnTo>
                  <a:lnTo>
                    <a:pt x="1465" y="2157"/>
                  </a:lnTo>
                  <a:lnTo>
                    <a:pt x="1427" y="2119"/>
                  </a:lnTo>
                  <a:lnTo>
                    <a:pt x="1378" y="2129"/>
                  </a:lnTo>
                  <a:lnTo>
                    <a:pt x="1332" y="2142"/>
                  </a:lnTo>
                  <a:lnTo>
                    <a:pt x="1287" y="2155"/>
                  </a:lnTo>
                  <a:lnTo>
                    <a:pt x="1246" y="2170"/>
                  </a:lnTo>
                  <a:lnTo>
                    <a:pt x="1208" y="2188"/>
                  </a:lnTo>
                  <a:lnTo>
                    <a:pt x="1174" y="2206"/>
                  </a:lnTo>
                  <a:lnTo>
                    <a:pt x="1144" y="2227"/>
                  </a:lnTo>
                  <a:lnTo>
                    <a:pt x="1119" y="2250"/>
                  </a:lnTo>
                  <a:lnTo>
                    <a:pt x="1099" y="2273"/>
                  </a:lnTo>
                  <a:lnTo>
                    <a:pt x="1083" y="2299"/>
                  </a:lnTo>
                  <a:lnTo>
                    <a:pt x="1074" y="2327"/>
                  </a:lnTo>
                  <a:lnTo>
                    <a:pt x="1071" y="2356"/>
                  </a:lnTo>
                  <a:lnTo>
                    <a:pt x="1074" y="2383"/>
                  </a:lnTo>
                  <a:lnTo>
                    <a:pt x="1082" y="2410"/>
                  </a:lnTo>
                  <a:lnTo>
                    <a:pt x="1096" y="2435"/>
                  </a:lnTo>
                  <a:lnTo>
                    <a:pt x="1114" y="2457"/>
                  </a:lnTo>
                  <a:lnTo>
                    <a:pt x="1138" y="2479"/>
                  </a:lnTo>
                  <a:lnTo>
                    <a:pt x="1165" y="2500"/>
                  </a:lnTo>
                  <a:lnTo>
                    <a:pt x="1196" y="2518"/>
                  </a:lnTo>
                  <a:lnTo>
                    <a:pt x="1231" y="2534"/>
                  </a:lnTo>
                  <a:lnTo>
                    <a:pt x="1269" y="2550"/>
                  </a:lnTo>
                  <a:lnTo>
                    <a:pt x="1309" y="2563"/>
                  </a:lnTo>
                  <a:lnTo>
                    <a:pt x="1352" y="2576"/>
                  </a:lnTo>
                  <a:lnTo>
                    <a:pt x="1397" y="2587"/>
                  </a:lnTo>
                  <a:lnTo>
                    <a:pt x="1445" y="2595"/>
                  </a:lnTo>
                  <a:lnTo>
                    <a:pt x="1494" y="2602"/>
                  </a:lnTo>
                  <a:lnTo>
                    <a:pt x="1545" y="2608"/>
                  </a:lnTo>
                  <a:lnTo>
                    <a:pt x="1595" y="2613"/>
                  </a:lnTo>
                  <a:lnTo>
                    <a:pt x="1648" y="2615"/>
                  </a:lnTo>
                  <a:lnTo>
                    <a:pt x="1699" y="2616"/>
                  </a:lnTo>
                  <a:lnTo>
                    <a:pt x="1752" y="2615"/>
                  </a:lnTo>
                  <a:lnTo>
                    <a:pt x="1803" y="2613"/>
                  </a:lnTo>
                  <a:lnTo>
                    <a:pt x="1855" y="2608"/>
                  </a:lnTo>
                  <a:lnTo>
                    <a:pt x="1904" y="2602"/>
                  </a:lnTo>
                  <a:lnTo>
                    <a:pt x="1954" y="2595"/>
                  </a:lnTo>
                  <a:lnTo>
                    <a:pt x="2001" y="2587"/>
                  </a:lnTo>
                  <a:lnTo>
                    <a:pt x="2046" y="2576"/>
                  </a:lnTo>
                  <a:lnTo>
                    <a:pt x="2090" y="2563"/>
                  </a:lnTo>
                  <a:lnTo>
                    <a:pt x="2131" y="2550"/>
                  </a:lnTo>
                  <a:lnTo>
                    <a:pt x="2168" y="2534"/>
                  </a:lnTo>
                  <a:lnTo>
                    <a:pt x="2203" y="2518"/>
                  </a:lnTo>
                  <a:lnTo>
                    <a:pt x="2234" y="2500"/>
                  </a:lnTo>
                  <a:lnTo>
                    <a:pt x="2261" y="2479"/>
                  </a:lnTo>
                  <a:lnTo>
                    <a:pt x="2284" y="2457"/>
                  </a:lnTo>
                  <a:lnTo>
                    <a:pt x="2303" y="2435"/>
                  </a:lnTo>
                  <a:lnTo>
                    <a:pt x="2316" y="2410"/>
                  </a:lnTo>
                  <a:lnTo>
                    <a:pt x="2324" y="2383"/>
                  </a:lnTo>
                  <a:lnTo>
                    <a:pt x="2327" y="2356"/>
                  </a:lnTo>
                  <a:lnTo>
                    <a:pt x="2324" y="2328"/>
                  </a:lnTo>
                  <a:lnTo>
                    <a:pt x="2316" y="2302"/>
                  </a:lnTo>
                  <a:lnTo>
                    <a:pt x="2303" y="2277"/>
                  </a:lnTo>
                  <a:lnTo>
                    <a:pt x="2285" y="2255"/>
                  </a:lnTo>
                  <a:lnTo>
                    <a:pt x="2263" y="2233"/>
                  </a:lnTo>
                  <a:lnTo>
                    <a:pt x="2236" y="2214"/>
                  </a:lnTo>
                  <a:lnTo>
                    <a:pt x="2205" y="2195"/>
                  </a:lnTo>
                  <a:lnTo>
                    <a:pt x="2171" y="2178"/>
                  </a:lnTo>
                  <a:lnTo>
                    <a:pt x="2134" y="2162"/>
                  </a:lnTo>
                  <a:lnTo>
                    <a:pt x="2094" y="2149"/>
                  </a:lnTo>
                  <a:lnTo>
                    <a:pt x="2050" y="2137"/>
                  </a:lnTo>
                  <a:lnTo>
                    <a:pt x="2006" y="2126"/>
                  </a:lnTo>
                  <a:lnTo>
                    <a:pt x="1959" y="2117"/>
                  </a:lnTo>
                  <a:close/>
                  <a:moveTo>
                    <a:pt x="1692" y="773"/>
                  </a:moveTo>
                  <a:lnTo>
                    <a:pt x="1689" y="773"/>
                  </a:lnTo>
                  <a:lnTo>
                    <a:pt x="1632" y="777"/>
                  </a:lnTo>
                  <a:lnTo>
                    <a:pt x="1578" y="788"/>
                  </a:lnTo>
                  <a:lnTo>
                    <a:pt x="1525" y="802"/>
                  </a:lnTo>
                  <a:lnTo>
                    <a:pt x="1475" y="823"/>
                  </a:lnTo>
                  <a:lnTo>
                    <a:pt x="1427" y="848"/>
                  </a:lnTo>
                  <a:lnTo>
                    <a:pt x="1383" y="878"/>
                  </a:lnTo>
                  <a:lnTo>
                    <a:pt x="1342" y="912"/>
                  </a:lnTo>
                  <a:lnTo>
                    <a:pt x="1305" y="950"/>
                  </a:lnTo>
                  <a:lnTo>
                    <a:pt x="1271" y="992"/>
                  </a:lnTo>
                  <a:lnTo>
                    <a:pt x="1242" y="1036"/>
                  </a:lnTo>
                  <a:lnTo>
                    <a:pt x="1217" y="1085"/>
                  </a:lnTo>
                  <a:lnTo>
                    <a:pt x="1198" y="1134"/>
                  </a:lnTo>
                  <a:lnTo>
                    <a:pt x="1183" y="1188"/>
                  </a:lnTo>
                  <a:lnTo>
                    <a:pt x="1174" y="1242"/>
                  </a:lnTo>
                  <a:lnTo>
                    <a:pt x="1171" y="1298"/>
                  </a:lnTo>
                  <a:lnTo>
                    <a:pt x="1175" y="1359"/>
                  </a:lnTo>
                  <a:lnTo>
                    <a:pt x="1185" y="1420"/>
                  </a:lnTo>
                  <a:lnTo>
                    <a:pt x="1203" y="1480"/>
                  </a:lnTo>
                  <a:lnTo>
                    <a:pt x="1224" y="1539"/>
                  </a:lnTo>
                  <a:lnTo>
                    <a:pt x="1251" y="1598"/>
                  </a:lnTo>
                  <a:lnTo>
                    <a:pt x="1282" y="1654"/>
                  </a:lnTo>
                  <a:lnTo>
                    <a:pt x="1317" y="1711"/>
                  </a:lnTo>
                  <a:lnTo>
                    <a:pt x="1353" y="1764"/>
                  </a:lnTo>
                  <a:lnTo>
                    <a:pt x="1392" y="1816"/>
                  </a:lnTo>
                  <a:lnTo>
                    <a:pt x="1432" y="1865"/>
                  </a:lnTo>
                  <a:lnTo>
                    <a:pt x="1474" y="1912"/>
                  </a:lnTo>
                  <a:lnTo>
                    <a:pt x="1514" y="1956"/>
                  </a:lnTo>
                  <a:lnTo>
                    <a:pt x="1553" y="1997"/>
                  </a:lnTo>
                  <a:lnTo>
                    <a:pt x="1591" y="2034"/>
                  </a:lnTo>
                  <a:lnTo>
                    <a:pt x="1626" y="2067"/>
                  </a:lnTo>
                  <a:lnTo>
                    <a:pt x="1659" y="2096"/>
                  </a:lnTo>
                  <a:lnTo>
                    <a:pt x="1659" y="2096"/>
                  </a:lnTo>
                  <a:lnTo>
                    <a:pt x="1677" y="2112"/>
                  </a:lnTo>
                  <a:lnTo>
                    <a:pt x="1692" y="2125"/>
                  </a:lnTo>
                  <a:lnTo>
                    <a:pt x="1717" y="2104"/>
                  </a:lnTo>
                  <a:lnTo>
                    <a:pt x="1746" y="2078"/>
                  </a:lnTo>
                  <a:lnTo>
                    <a:pt x="1776" y="2049"/>
                  </a:lnTo>
                  <a:lnTo>
                    <a:pt x="1809" y="2017"/>
                  </a:lnTo>
                  <a:lnTo>
                    <a:pt x="1844" y="1982"/>
                  </a:lnTo>
                  <a:lnTo>
                    <a:pt x="1880" y="1945"/>
                  </a:lnTo>
                  <a:lnTo>
                    <a:pt x="1918" y="1905"/>
                  </a:lnTo>
                  <a:lnTo>
                    <a:pt x="1954" y="1862"/>
                  </a:lnTo>
                  <a:lnTo>
                    <a:pt x="1990" y="1818"/>
                  </a:lnTo>
                  <a:lnTo>
                    <a:pt x="2026" y="1772"/>
                  </a:lnTo>
                  <a:lnTo>
                    <a:pt x="2059" y="1723"/>
                  </a:lnTo>
                  <a:lnTo>
                    <a:pt x="2091" y="1673"/>
                  </a:lnTo>
                  <a:lnTo>
                    <a:pt x="2120" y="1621"/>
                  </a:lnTo>
                  <a:lnTo>
                    <a:pt x="2146" y="1570"/>
                  </a:lnTo>
                  <a:lnTo>
                    <a:pt x="2169" y="1517"/>
                  </a:lnTo>
                  <a:lnTo>
                    <a:pt x="2187" y="1462"/>
                  </a:lnTo>
                  <a:lnTo>
                    <a:pt x="2201" y="1408"/>
                  </a:lnTo>
                  <a:lnTo>
                    <a:pt x="2210" y="1353"/>
                  </a:lnTo>
                  <a:lnTo>
                    <a:pt x="2213" y="1298"/>
                  </a:lnTo>
                  <a:lnTo>
                    <a:pt x="2210" y="1242"/>
                  </a:lnTo>
                  <a:lnTo>
                    <a:pt x="2201" y="1188"/>
                  </a:lnTo>
                  <a:lnTo>
                    <a:pt x="2186" y="1134"/>
                  </a:lnTo>
                  <a:lnTo>
                    <a:pt x="2167" y="1085"/>
                  </a:lnTo>
                  <a:lnTo>
                    <a:pt x="2142" y="1036"/>
                  </a:lnTo>
                  <a:lnTo>
                    <a:pt x="2113" y="992"/>
                  </a:lnTo>
                  <a:lnTo>
                    <a:pt x="2079" y="950"/>
                  </a:lnTo>
                  <a:lnTo>
                    <a:pt x="2042" y="912"/>
                  </a:lnTo>
                  <a:lnTo>
                    <a:pt x="2001" y="878"/>
                  </a:lnTo>
                  <a:lnTo>
                    <a:pt x="1957" y="848"/>
                  </a:lnTo>
                  <a:lnTo>
                    <a:pt x="1909" y="823"/>
                  </a:lnTo>
                  <a:lnTo>
                    <a:pt x="1859" y="802"/>
                  </a:lnTo>
                  <a:lnTo>
                    <a:pt x="1806" y="788"/>
                  </a:lnTo>
                  <a:lnTo>
                    <a:pt x="1752" y="777"/>
                  </a:lnTo>
                  <a:lnTo>
                    <a:pt x="1695" y="773"/>
                  </a:lnTo>
                  <a:lnTo>
                    <a:pt x="1692" y="773"/>
                  </a:lnTo>
                  <a:close/>
                  <a:moveTo>
                    <a:pt x="1691" y="0"/>
                  </a:moveTo>
                  <a:lnTo>
                    <a:pt x="1795" y="3"/>
                  </a:lnTo>
                  <a:lnTo>
                    <a:pt x="1897" y="12"/>
                  </a:lnTo>
                  <a:lnTo>
                    <a:pt x="1996" y="28"/>
                  </a:lnTo>
                  <a:lnTo>
                    <a:pt x="2094" y="48"/>
                  </a:lnTo>
                  <a:lnTo>
                    <a:pt x="2189" y="74"/>
                  </a:lnTo>
                  <a:lnTo>
                    <a:pt x="2282" y="106"/>
                  </a:lnTo>
                  <a:lnTo>
                    <a:pt x="2373" y="143"/>
                  </a:lnTo>
                  <a:lnTo>
                    <a:pt x="2461" y="184"/>
                  </a:lnTo>
                  <a:lnTo>
                    <a:pt x="2546" y="230"/>
                  </a:lnTo>
                  <a:lnTo>
                    <a:pt x="2628" y="282"/>
                  </a:lnTo>
                  <a:lnTo>
                    <a:pt x="2706" y="337"/>
                  </a:lnTo>
                  <a:lnTo>
                    <a:pt x="2783" y="397"/>
                  </a:lnTo>
                  <a:lnTo>
                    <a:pt x="2854" y="462"/>
                  </a:lnTo>
                  <a:lnTo>
                    <a:pt x="2922" y="530"/>
                  </a:lnTo>
                  <a:lnTo>
                    <a:pt x="2986" y="601"/>
                  </a:lnTo>
                  <a:lnTo>
                    <a:pt x="3046" y="677"/>
                  </a:lnTo>
                  <a:lnTo>
                    <a:pt x="3102" y="755"/>
                  </a:lnTo>
                  <a:lnTo>
                    <a:pt x="3153" y="837"/>
                  </a:lnTo>
                  <a:lnTo>
                    <a:pt x="3200" y="921"/>
                  </a:lnTo>
                  <a:lnTo>
                    <a:pt x="3242" y="1010"/>
                  </a:lnTo>
                  <a:lnTo>
                    <a:pt x="3278" y="1100"/>
                  </a:lnTo>
                  <a:lnTo>
                    <a:pt x="3310" y="1193"/>
                  </a:lnTo>
                  <a:lnTo>
                    <a:pt x="3336" y="1288"/>
                  </a:lnTo>
                  <a:lnTo>
                    <a:pt x="3357" y="1386"/>
                  </a:lnTo>
                  <a:lnTo>
                    <a:pt x="3372" y="1486"/>
                  </a:lnTo>
                  <a:lnTo>
                    <a:pt x="3381" y="1586"/>
                  </a:lnTo>
                  <a:lnTo>
                    <a:pt x="3384" y="1689"/>
                  </a:lnTo>
                  <a:lnTo>
                    <a:pt x="3381" y="1792"/>
                  </a:lnTo>
                  <a:lnTo>
                    <a:pt x="3372" y="1894"/>
                  </a:lnTo>
                  <a:lnTo>
                    <a:pt x="3357" y="1993"/>
                  </a:lnTo>
                  <a:lnTo>
                    <a:pt x="3336" y="2090"/>
                  </a:lnTo>
                  <a:lnTo>
                    <a:pt x="3310" y="2186"/>
                  </a:lnTo>
                  <a:lnTo>
                    <a:pt x="3278" y="2278"/>
                  </a:lnTo>
                  <a:lnTo>
                    <a:pt x="3242" y="2369"/>
                  </a:lnTo>
                  <a:lnTo>
                    <a:pt x="3200" y="2457"/>
                  </a:lnTo>
                  <a:lnTo>
                    <a:pt x="3153" y="2542"/>
                  </a:lnTo>
                  <a:lnTo>
                    <a:pt x="3102" y="2624"/>
                  </a:lnTo>
                  <a:lnTo>
                    <a:pt x="3046" y="2703"/>
                  </a:lnTo>
                  <a:lnTo>
                    <a:pt x="2986" y="2778"/>
                  </a:lnTo>
                  <a:lnTo>
                    <a:pt x="2922" y="2849"/>
                  </a:lnTo>
                  <a:lnTo>
                    <a:pt x="2854" y="2918"/>
                  </a:lnTo>
                  <a:lnTo>
                    <a:pt x="2783" y="2982"/>
                  </a:lnTo>
                  <a:lnTo>
                    <a:pt x="2706" y="3041"/>
                  </a:lnTo>
                  <a:lnTo>
                    <a:pt x="2628" y="3097"/>
                  </a:lnTo>
                  <a:lnTo>
                    <a:pt x="2546" y="3148"/>
                  </a:lnTo>
                  <a:lnTo>
                    <a:pt x="2461" y="3195"/>
                  </a:lnTo>
                  <a:lnTo>
                    <a:pt x="2373" y="3237"/>
                  </a:lnTo>
                  <a:lnTo>
                    <a:pt x="2282" y="3273"/>
                  </a:lnTo>
                  <a:lnTo>
                    <a:pt x="2189" y="3305"/>
                  </a:lnTo>
                  <a:lnTo>
                    <a:pt x="2094" y="3331"/>
                  </a:lnTo>
                  <a:lnTo>
                    <a:pt x="1996" y="3352"/>
                  </a:lnTo>
                  <a:lnTo>
                    <a:pt x="1897" y="3366"/>
                  </a:lnTo>
                  <a:lnTo>
                    <a:pt x="1795" y="3376"/>
                  </a:lnTo>
                  <a:lnTo>
                    <a:pt x="1691" y="3379"/>
                  </a:lnTo>
                  <a:lnTo>
                    <a:pt x="1589" y="3376"/>
                  </a:lnTo>
                  <a:lnTo>
                    <a:pt x="1487" y="3366"/>
                  </a:lnTo>
                  <a:lnTo>
                    <a:pt x="1388" y="3352"/>
                  </a:lnTo>
                  <a:lnTo>
                    <a:pt x="1290" y="3331"/>
                  </a:lnTo>
                  <a:lnTo>
                    <a:pt x="1195" y="3305"/>
                  </a:lnTo>
                  <a:lnTo>
                    <a:pt x="1102" y="3273"/>
                  </a:lnTo>
                  <a:lnTo>
                    <a:pt x="1011" y="3237"/>
                  </a:lnTo>
                  <a:lnTo>
                    <a:pt x="923" y="3195"/>
                  </a:lnTo>
                  <a:lnTo>
                    <a:pt x="838" y="3148"/>
                  </a:lnTo>
                  <a:lnTo>
                    <a:pt x="756" y="3097"/>
                  </a:lnTo>
                  <a:lnTo>
                    <a:pt x="678" y="3041"/>
                  </a:lnTo>
                  <a:lnTo>
                    <a:pt x="601" y="2982"/>
                  </a:lnTo>
                  <a:lnTo>
                    <a:pt x="530" y="2918"/>
                  </a:lnTo>
                  <a:lnTo>
                    <a:pt x="462" y="2849"/>
                  </a:lnTo>
                  <a:lnTo>
                    <a:pt x="398" y="2778"/>
                  </a:lnTo>
                  <a:lnTo>
                    <a:pt x="338" y="2703"/>
                  </a:lnTo>
                  <a:lnTo>
                    <a:pt x="282" y="2624"/>
                  </a:lnTo>
                  <a:lnTo>
                    <a:pt x="231" y="2542"/>
                  </a:lnTo>
                  <a:lnTo>
                    <a:pt x="184" y="2457"/>
                  </a:lnTo>
                  <a:lnTo>
                    <a:pt x="142" y="2369"/>
                  </a:lnTo>
                  <a:lnTo>
                    <a:pt x="106" y="2278"/>
                  </a:lnTo>
                  <a:lnTo>
                    <a:pt x="74" y="2186"/>
                  </a:lnTo>
                  <a:lnTo>
                    <a:pt x="47" y="2090"/>
                  </a:lnTo>
                  <a:lnTo>
                    <a:pt x="27" y="1993"/>
                  </a:lnTo>
                  <a:lnTo>
                    <a:pt x="12" y="1894"/>
                  </a:lnTo>
                  <a:lnTo>
                    <a:pt x="3" y="1792"/>
                  </a:lnTo>
                  <a:lnTo>
                    <a:pt x="0" y="1689"/>
                  </a:lnTo>
                  <a:lnTo>
                    <a:pt x="3" y="1586"/>
                  </a:lnTo>
                  <a:lnTo>
                    <a:pt x="12" y="1486"/>
                  </a:lnTo>
                  <a:lnTo>
                    <a:pt x="27" y="1386"/>
                  </a:lnTo>
                  <a:lnTo>
                    <a:pt x="47" y="1288"/>
                  </a:lnTo>
                  <a:lnTo>
                    <a:pt x="74" y="1193"/>
                  </a:lnTo>
                  <a:lnTo>
                    <a:pt x="106" y="1100"/>
                  </a:lnTo>
                  <a:lnTo>
                    <a:pt x="142" y="1010"/>
                  </a:lnTo>
                  <a:lnTo>
                    <a:pt x="184" y="921"/>
                  </a:lnTo>
                  <a:lnTo>
                    <a:pt x="231" y="837"/>
                  </a:lnTo>
                  <a:lnTo>
                    <a:pt x="282" y="755"/>
                  </a:lnTo>
                  <a:lnTo>
                    <a:pt x="338" y="677"/>
                  </a:lnTo>
                  <a:lnTo>
                    <a:pt x="398" y="601"/>
                  </a:lnTo>
                  <a:lnTo>
                    <a:pt x="462" y="530"/>
                  </a:lnTo>
                  <a:lnTo>
                    <a:pt x="530" y="462"/>
                  </a:lnTo>
                  <a:lnTo>
                    <a:pt x="601" y="397"/>
                  </a:lnTo>
                  <a:lnTo>
                    <a:pt x="678" y="337"/>
                  </a:lnTo>
                  <a:lnTo>
                    <a:pt x="756" y="282"/>
                  </a:lnTo>
                  <a:lnTo>
                    <a:pt x="838" y="230"/>
                  </a:lnTo>
                  <a:lnTo>
                    <a:pt x="923" y="184"/>
                  </a:lnTo>
                  <a:lnTo>
                    <a:pt x="1011" y="143"/>
                  </a:lnTo>
                  <a:lnTo>
                    <a:pt x="1102" y="106"/>
                  </a:lnTo>
                  <a:lnTo>
                    <a:pt x="1195" y="74"/>
                  </a:lnTo>
                  <a:lnTo>
                    <a:pt x="1290" y="48"/>
                  </a:lnTo>
                  <a:lnTo>
                    <a:pt x="1388" y="28"/>
                  </a:lnTo>
                  <a:lnTo>
                    <a:pt x="1487" y="12"/>
                  </a:lnTo>
                  <a:lnTo>
                    <a:pt x="1589" y="3"/>
                  </a:lnTo>
                  <a:lnTo>
                    <a:pt x="16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2951" y="3261144"/>
            <a:ext cx="366610" cy="365635"/>
            <a:chOff x="7204077" y="4213224"/>
            <a:chExt cx="596900" cy="595313"/>
          </a:xfrm>
          <a:solidFill>
            <a:schemeClr val="accent2"/>
          </a:solidFill>
        </p:grpSpPr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353300" y="4370388"/>
              <a:ext cx="298450" cy="288925"/>
            </a:xfrm>
            <a:custGeom>
              <a:avLst/>
              <a:gdLst>
                <a:gd name="T0" fmla="*/ 550 w 1690"/>
                <a:gd name="T1" fmla="*/ 23 h 1640"/>
                <a:gd name="T2" fmla="*/ 514 w 1690"/>
                <a:gd name="T3" fmla="*/ 41 h 1640"/>
                <a:gd name="T4" fmla="*/ 494 w 1690"/>
                <a:gd name="T5" fmla="*/ 91 h 1640"/>
                <a:gd name="T6" fmla="*/ 504 w 1690"/>
                <a:gd name="T7" fmla="*/ 224 h 1640"/>
                <a:gd name="T8" fmla="*/ 530 w 1690"/>
                <a:gd name="T9" fmla="*/ 313 h 1640"/>
                <a:gd name="T10" fmla="*/ 636 w 1690"/>
                <a:gd name="T11" fmla="*/ 343 h 1640"/>
                <a:gd name="T12" fmla="*/ 731 w 1690"/>
                <a:gd name="T13" fmla="*/ 337 h 1640"/>
                <a:gd name="T14" fmla="*/ 802 w 1690"/>
                <a:gd name="T15" fmla="*/ 360 h 1640"/>
                <a:gd name="T16" fmla="*/ 829 w 1690"/>
                <a:gd name="T17" fmla="*/ 446 h 1640"/>
                <a:gd name="T18" fmla="*/ 842 w 1690"/>
                <a:gd name="T19" fmla="*/ 500 h 1640"/>
                <a:gd name="T20" fmla="*/ 868 w 1690"/>
                <a:gd name="T21" fmla="*/ 553 h 1640"/>
                <a:gd name="T22" fmla="*/ 956 w 1690"/>
                <a:gd name="T23" fmla="*/ 668 h 1640"/>
                <a:gd name="T24" fmla="*/ 1119 w 1690"/>
                <a:gd name="T25" fmla="*/ 773 h 1640"/>
                <a:gd name="T26" fmla="*/ 1172 w 1690"/>
                <a:gd name="T27" fmla="*/ 817 h 1640"/>
                <a:gd name="T28" fmla="*/ 1119 w 1690"/>
                <a:gd name="T29" fmla="*/ 882 h 1640"/>
                <a:gd name="T30" fmla="*/ 1038 w 1690"/>
                <a:gd name="T31" fmla="*/ 937 h 1640"/>
                <a:gd name="T32" fmla="*/ 940 w 1690"/>
                <a:gd name="T33" fmla="*/ 975 h 1640"/>
                <a:gd name="T34" fmla="*/ 890 w 1690"/>
                <a:gd name="T35" fmla="*/ 1048 h 1640"/>
                <a:gd name="T36" fmla="*/ 916 w 1690"/>
                <a:gd name="T37" fmla="*/ 1091 h 1640"/>
                <a:gd name="T38" fmla="*/ 979 w 1690"/>
                <a:gd name="T39" fmla="*/ 1091 h 1640"/>
                <a:gd name="T40" fmla="*/ 1028 w 1690"/>
                <a:gd name="T41" fmla="*/ 1096 h 1640"/>
                <a:gd name="T42" fmla="*/ 1112 w 1690"/>
                <a:gd name="T43" fmla="*/ 1119 h 1640"/>
                <a:gd name="T44" fmla="*/ 1208 w 1690"/>
                <a:gd name="T45" fmla="*/ 1098 h 1640"/>
                <a:gd name="T46" fmla="*/ 1283 w 1690"/>
                <a:gd name="T47" fmla="*/ 1045 h 1640"/>
                <a:gd name="T48" fmla="*/ 1387 w 1690"/>
                <a:gd name="T49" fmla="*/ 1019 h 1640"/>
                <a:gd name="T50" fmla="*/ 1458 w 1690"/>
                <a:gd name="T51" fmla="*/ 986 h 1640"/>
                <a:gd name="T52" fmla="*/ 1463 w 1690"/>
                <a:gd name="T53" fmla="*/ 884 h 1640"/>
                <a:gd name="T54" fmla="*/ 1536 w 1690"/>
                <a:gd name="T55" fmla="*/ 780 h 1640"/>
                <a:gd name="T56" fmla="*/ 1617 w 1690"/>
                <a:gd name="T57" fmla="*/ 692 h 1640"/>
                <a:gd name="T58" fmla="*/ 1618 w 1690"/>
                <a:gd name="T59" fmla="*/ 604 h 1640"/>
                <a:gd name="T60" fmla="*/ 1602 w 1690"/>
                <a:gd name="T61" fmla="*/ 506 h 1640"/>
                <a:gd name="T62" fmla="*/ 1648 w 1690"/>
                <a:gd name="T63" fmla="*/ 535 h 1640"/>
                <a:gd name="T64" fmla="*/ 1687 w 1690"/>
                <a:gd name="T65" fmla="*/ 870 h 1640"/>
                <a:gd name="T66" fmla="*/ 1585 w 1690"/>
                <a:gd name="T67" fmla="*/ 1203 h 1640"/>
                <a:gd name="T68" fmla="*/ 1366 w 1690"/>
                <a:gd name="T69" fmla="*/ 1461 h 1640"/>
                <a:gd name="T70" fmla="*/ 1058 w 1690"/>
                <a:gd name="T71" fmla="*/ 1613 h 1640"/>
                <a:gd name="T72" fmla="*/ 723 w 1690"/>
                <a:gd name="T73" fmla="*/ 1631 h 1640"/>
                <a:gd name="T74" fmla="*/ 577 w 1690"/>
                <a:gd name="T75" fmla="*/ 1555 h 1640"/>
                <a:gd name="T76" fmla="*/ 629 w 1690"/>
                <a:gd name="T77" fmla="*/ 1468 h 1640"/>
                <a:gd name="T78" fmla="*/ 628 w 1690"/>
                <a:gd name="T79" fmla="*/ 1401 h 1640"/>
                <a:gd name="T80" fmla="*/ 611 w 1690"/>
                <a:gd name="T81" fmla="*/ 1340 h 1640"/>
                <a:gd name="T82" fmla="*/ 576 w 1690"/>
                <a:gd name="T83" fmla="*/ 1288 h 1640"/>
                <a:gd name="T84" fmla="*/ 517 w 1690"/>
                <a:gd name="T85" fmla="*/ 1222 h 1640"/>
                <a:gd name="T86" fmla="*/ 492 w 1690"/>
                <a:gd name="T87" fmla="*/ 1176 h 1640"/>
                <a:gd name="T88" fmla="*/ 500 w 1690"/>
                <a:gd name="T89" fmla="*/ 1081 h 1640"/>
                <a:gd name="T90" fmla="*/ 465 w 1690"/>
                <a:gd name="T91" fmla="*/ 1014 h 1640"/>
                <a:gd name="T92" fmla="*/ 370 w 1690"/>
                <a:gd name="T93" fmla="*/ 969 h 1640"/>
                <a:gd name="T94" fmla="*/ 312 w 1690"/>
                <a:gd name="T95" fmla="*/ 953 h 1640"/>
                <a:gd name="T96" fmla="*/ 273 w 1690"/>
                <a:gd name="T97" fmla="*/ 1000 h 1640"/>
                <a:gd name="T98" fmla="*/ 215 w 1690"/>
                <a:gd name="T99" fmla="*/ 1003 h 1640"/>
                <a:gd name="T100" fmla="*/ 185 w 1690"/>
                <a:gd name="T101" fmla="*/ 919 h 1640"/>
                <a:gd name="T102" fmla="*/ 165 w 1690"/>
                <a:gd name="T103" fmla="*/ 836 h 1640"/>
                <a:gd name="T104" fmla="*/ 66 w 1690"/>
                <a:gd name="T105" fmla="*/ 806 h 1640"/>
                <a:gd name="T106" fmla="*/ 3 w 1690"/>
                <a:gd name="T107" fmla="*/ 725 h 1640"/>
                <a:gd name="T108" fmla="*/ 106 w 1690"/>
                <a:gd name="T109" fmla="*/ 390 h 1640"/>
                <a:gd name="T110" fmla="*/ 329 w 1690"/>
                <a:gd name="T111" fmla="*/ 131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0" h="1640">
                  <a:moveTo>
                    <a:pt x="572" y="0"/>
                  </a:moveTo>
                  <a:lnTo>
                    <a:pt x="567" y="5"/>
                  </a:lnTo>
                  <a:lnTo>
                    <a:pt x="563" y="10"/>
                  </a:lnTo>
                  <a:lnTo>
                    <a:pt x="557" y="17"/>
                  </a:lnTo>
                  <a:lnTo>
                    <a:pt x="550" y="23"/>
                  </a:lnTo>
                  <a:lnTo>
                    <a:pt x="542" y="27"/>
                  </a:lnTo>
                  <a:lnTo>
                    <a:pt x="535" y="30"/>
                  </a:lnTo>
                  <a:lnTo>
                    <a:pt x="528" y="34"/>
                  </a:lnTo>
                  <a:lnTo>
                    <a:pt x="521" y="37"/>
                  </a:lnTo>
                  <a:lnTo>
                    <a:pt x="514" y="41"/>
                  </a:lnTo>
                  <a:lnTo>
                    <a:pt x="508" y="46"/>
                  </a:lnTo>
                  <a:lnTo>
                    <a:pt x="502" y="53"/>
                  </a:lnTo>
                  <a:lnTo>
                    <a:pt x="498" y="63"/>
                  </a:lnTo>
                  <a:lnTo>
                    <a:pt x="495" y="75"/>
                  </a:lnTo>
                  <a:lnTo>
                    <a:pt x="494" y="91"/>
                  </a:lnTo>
                  <a:lnTo>
                    <a:pt x="494" y="111"/>
                  </a:lnTo>
                  <a:lnTo>
                    <a:pt x="496" y="136"/>
                  </a:lnTo>
                  <a:lnTo>
                    <a:pt x="499" y="168"/>
                  </a:lnTo>
                  <a:lnTo>
                    <a:pt x="501" y="197"/>
                  </a:lnTo>
                  <a:lnTo>
                    <a:pt x="504" y="224"/>
                  </a:lnTo>
                  <a:lnTo>
                    <a:pt x="506" y="246"/>
                  </a:lnTo>
                  <a:lnTo>
                    <a:pt x="509" y="267"/>
                  </a:lnTo>
                  <a:lnTo>
                    <a:pt x="514" y="285"/>
                  </a:lnTo>
                  <a:lnTo>
                    <a:pt x="520" y="299"/>
                  </a:lnTo>
                  <a:lnTo>
                    <a:pt x="530" y="313"/>
                  </a:lnTo>
                  <a:lnTo>
                    <a:pt x="544" y="323"/>
                  </a:lnTo>
                  <a:lnTo>
                    <a:pt x="560" y="331"/>
                  </a:lnTo>
                  <a:lnTo>
                    <a:pt x="582" y="336"/>
                  </a:lnTo>
                  <a:lnTo>
                    <a:pt x="611" y="341"/>
                  </a:lnTo>
                  <a:lnTo>
                    <a:pt x="636" y="343"/>
                  </a:lnTo>
                  <a:lnTo>
                    <a:pt x="657" y="343"/>
                  </a:lnTo>
                  <a:lnTo>
                    <a:pt x="677" y="342"/>
                  </a:lnTo>
                  <a:lnTo>
                    <a:pt x="695" y="340"/>
                  </a:lnTo>
                  <a:lnTo>
                    <a:pt x="713" y="338"/>
                  </a:lnTo>
                  <a:lnTo>
                    <a:pt x="731" y="337"/>
                  </a:lnTo>
                  <a:lnTo>
                    <a:pt x="749" y="336"/>
                  </a:lnTo>
                  <a:lnTo>
                    <a:pt x="769" y="336"/>
                  </a:lnTo>
                  <a:lnTo>
                    <a:pt x="782" y="340"/>
                  </a:lnTo>
                  <a:lnTo>
                    <a:pt x="793" y="349"/>
                  </a:lnTo>
                  <a:lnTo>
                    <a:pt x="802" y="360"/>
                  </a:lnTo>
                  <a:lnTo>
                    <a:pt x="810" y="375"/>
                  </a:lnTo>
                  <a:lnTo>
                    <a:pt x="816" y="391"/>
                  </a:lnTo>
                  <a:lnTo>
                    <a:pt x="821" y="410"/>
                  </a:lnTo>
                  <a:lnTo>
                    <a:pt x="824" y="428"/>
                  </a:lnTo>
                  <a:lnTo>
                    <a:pt x="829" y="446"/>
                  </a:lnTo>
                  <a:lnTo>
                    <a:pt x="831" y="462"/>
                  </a:lnTo>
                  <a:lnTo>
                    <a:pt x="834" y="476"/>
                  </a:lnTo>
                  <a:lnTo>
                    <a:pt x="836" y="489"/>
                  </a:lnTo>
                  <a:lnTo>
                    <a:pt x="839" y="496"/>
                  </a:lnTo>
                  <a:lnTo>
                    <a:pt x="842" y="500"/>
                  </a:lnTo>
                  <a:lnTo>
                    <a:pt x="843" y="502"/>
                  </a:lnTo>
                  <a:lnTo>
                    <a:pt x="846" y="509"/>
                  </a:lnTo>
                  <a:lnTo>
                    <a:pt x="851" y="520"/>
                  </a:lnTo>
                  <a:lnTo>
                    <a:pt x="858" y="536"/>
                  </a:lnTo>
                  <a:lnTo>
                    <a:pt x="868" y="553"/>
                  </a:lnTo>
                  <a:lnTo>
                    <a:pt x="880" y="574"/>
                  </a:lnTo>
                  <a:lnTo>
                    <a:pt x="895" y="596"/>
                  </a:lnTo>
                  <a:lnTo>
                    <a:pt x="913" y="620"/>
                  </a:lnTo>
                  <a:lnTo>
                    <a:pt x="932" y="644"/>
                  </a:lnTo>
                  <a:lnTo>
                    <a:pt x="956" y="668"/>
                  </a:lnTo>
                  <a:lnTo>
                    <a:pt x="981" y="692"/>
                  </a:lnTo>
                  <a:lnTo>
                    <a:pt x="1011" y="716"/>
                  </a:lnTo>
                  <a:lnTo>
                    <a:pt x="1044" y="737"/>
                  </a:lnTo>
                  <a:lnTo>
                    <a:pt x="1080" y="757"/>
                  </a:lnTo>
                  <a:lnTo>
                    <a:pt x="1119" y="773"/>
                  </a:lnTo>
                  <a:lnTo>
                    <a:pt x="1162" y="787"/>
                  </a:lnTo>
                  <a:lnTo>
                    <a:pt x="1171" y="791"/>
                  </a:lnTo>
                  <a:lnTo>
                    <a:pt x="1175" y="799"/>
                  </a:lnTo>
                  <a:lnTo>
                    <a:pt x="1175" y="807"/>
                  </a:lnTo>
                  <a:lnTo>
                    <a:pt x="1172" y="817"/>
                  </a:lnTo>
                  <a:lnTo>
                    <a:pt x="1166" y="829"/>
                  </a:lnTo>
                  <a:lnTo>
                    <a:pt x="1157" y="841"/>
                  </a:lnTo>
                  <a:lnTo>
                    <a:pt x="1145" y="855"/>
                  </a:lnTo>
                  <a:lnTo>
                    <a:pt x="1133" y="869"/>
                  </a:lnTo>
                  <a:lnTo>
                    <a:pt x="1119" y="882"/>
                  </a:lnTo>
                  <a:lnTo>
                    <a:pt x="1102" y="896"/>
                  </a:lnTo>
                  <a:lnTo>
                    <a:pt x="1087" y="908"/>
                  </a:lnTo>
                  <a:lnTo>
                    <a:pt x="1070" y="919"/>
                  </a:lnTo>
                  <a:lnTo>
                    <a:pt x="1054" y="928"/>
                  </a:lnTo>
                  <a:lnTo>
                    <a:pt x="1038" y="937"/>
                  </a:lnTo>
                  <a:lnTo>
                    <a:pt x="1016" y="945"/>
                  </a:lnTo>
                  <a:lnTo>
                    <a:pt x="996" y="952"/>
                  </a:lnTo>
                  <a:lnTo>
                    <a:pt x="976" y="960"/>
                  </a:lnTo>
                  <a:lnTo>
                    <a:pt x="958" y="967"/>
                  </a:lnTo>
                  <a:lnTo>
                    <a:pt x="940" y="975"/>
                  </a:lnTo>
                  <a:lnTo>
                    <a:pt x="926" y="985"/>
                  </a:lnTo>
                  <a:lnTo>
                    <a:pt x="913" y="996"/>
                  </a:lnTo>
                  <a:lnTo>
                    <a:pt x="902" y="1010"/>
                  </a:lnTo>
                  <a:lnTo>
                    <a:pt x="894" y="1028"/>
                  </a:lnTo>
                  <a:lnTo>
                    <a:pt x="890" y="1048"/>
                  </a:lnTo>
                  <a:lnTo>
                    <a:pt x="890" y="1062"/>
                  </a:lnTo>
                  <a:lnTo>
                    <a:pt x="892" y="1074"/>
                  </a:lnTo>
                  <a:lnTo>
                    <a:pt x="898" y="1082"/>
                  </a:lnTo>
                  <a:lnTo>
                    <a:pt x="907" y="1088"/>
                  </a:lnTo>
                  <a:lnTo>
                    <a:pt x="916" y="1091"/>
                  </a:lnTo>
                  <a:lnTo>
                    <a:pt x="928" y="1093"/>
                  </a:lnTo>
                  <a:lnTo>
                    <a:pt x="940" y="1094"/>
                  </a:lnTo>
                  <a:lnTo>
                    <a:pt x="953" y="1093"/>
                  </a:lnTo>
                  <a:lnTo>
                    <a:pt x="966" y="1092"/>
                  </a:lnTo>
                  <a:lnTo>
                    <a:pt x="979" y="1091"/>
                  </a:lnTo>
                  <a:lnTo>
                    <a:pt x="992" y="1090"/>
                  </a:lnTo>
                  <a:lnTo>
                    <a:pt x="1002" y="1090"/>
                  </a:lnTo>
                  <a:lnTo>
                    <a:pt x="1011" y="1091"/>
                  </a:lnTo>
                  <a:lnTo>
                    <a:pt x="1019" y="1093"/>
                  </a:lnTo>
                  <a:lnTo>
                    <a:pt x="1028" y="1096"/>
                  </a:lnTo>
                  <a:lnTo>
                    <a:pt x="1040" y="1101"/>
                  </a:lnTo>
                  <a:lnTo>
                    <a:pt x="1055" y="1106"/>
                  </a:lnTo>
                  <a:lnTo>
                    <a:pt x="1073" y="1111"/>
                  </a:lnTo>
                  <a:lnTo>
                    <a:pt x="1092" y="1116"/>
                  </a:lnTo>
                  <a:lnTo>
                    <a:pt x="1112" y="1119"/>
                  </a:lnTo>
                  <a:lnTo>
                    <a:pt x="1132" y="1121"/>
                  </a:lnTo>
                  <a:lnTo>
                    <a:pt x="1153" y="1120"/>
                  </a:lnTo>
                  <a:lnTo>
                    <a:pt x="1173" y="1116"/>
                  </a:lnTo>
                  <a:lnTo>
                    <a:pt x="1192" y="1109"/>
                  </a:lnTo>
                  <a:lnTo>
                    <a:pt x="1208" y="1098"/>
                  </a:lnTo>
                  <a:lnTo>
                    <a:pt x="1221" y="1083"/>
                  </a:lnTo>
                  <a:lnTo>
                    <a:pt x="1233" y="1072"/>
                  </a:lnTo>
                  <a:lnTo>
                    <a:pt x="1247" y="1061"/>
                  </a:lnTo>
                  <a:lnTo>
                    <a:pt x="1264" y="1052"/>
                  </a:lnTo>
                  <a:lnTo>
                    <a:pt x="1283" y="1045"/>
                  </a:lnTo>
                  <a:lnTo>
                    <a:pt x="1303" y="1039"/>
                  </a:lnTo>
                  <a:lnTo>
                    <a:pt x="1325" y="1034"/>
                  </a:lnTo>
                  <a:lnTo>
                    <a:pt x="1346" y="1029"/>
                  </a:lnTo>
                  <a:lnTo>
                    <a:pt x="1367" y="1025"/>
                  </a:lnTo>
                  <a:lnTo>
                    <a:pt x="1387" y="1019"/>
                  </a:lnTo>
                  <a:lnTo>
                    <a:pt x="1407" y="1015"/>
                  </a:lnTo>
                  <a:lnTo>
                    <a:pt x="1423" y="1009"/>
                  </a:lnTo>
                  <a:lnTo>
                    <a:pt x="1439" y="1003"/>
                  </a:lnTo>
                  <a:lnTo>
                    <a:pt x="1450" y="995"/>
                  </a:lnTo>
                  <a:lnTo>
                    <a:pt x="1458" y="986"/>
                  </a:lnTo>
                  <a:lnTo>
                    <a:pt x="1461" y="975"/>
                  </a:lnTo>
                  <a:lnTo>
                    <a:pt x="1460" y="962"/>
                  </a:lnTo>
                  <a:lnTo>
                    <a:pt x="1456" y="935"/>
                  </a:lnTo>
                  <a:lnTo>
                    <a:pt x="1457" y="909"/>
                  </a:lnTo>
                  <a:lnTo>
                    <a:pt x="1463" y="884"/>
                  </a:lnTo>
                  <a:lnTo>
                    <a:pt x="1473" y="862"/>
                  </a:lnTo>
                  <a:lnTo>
                    <a:pt x="1485" y="840"/>
                  </a:lnTo>
                  <a:lnTo>
                    <a:pt x="1500" y="819"/>
                  </a:lnTo>
                  <a:lnTo>
                    <a:pt x="1518" y="800"/>
                  </a:lnTo>
                  <a:lnTo>
                    <a:pt x="1536" y="780"/>
                  </a:lnTo>
                  <a:lnTo>
                    <a:pt x="1554" y="762"/>
                  </a:lnTo>
                  <a:lnTo>
                    <a:pt x="1572" y="744"/>
                  </a:lnTo>
                  <a:lnTo>
                    <a:pt x="1589" y="727"/>
                  </a:lnTo>
                  <a:lnTo>
                    <a:pt x="1604" y="710"/>
                  </a:lnTo>
                  <a:lnTo>
                    <a:pt x="1617" y="692"/>
                  </a:lnTo>
                  <a:lnTo>
                    <a:pt x="1626" y="676"/>
                  </a:lnTo>
                  <a:lnTo>
                    <a:pt x="1633" y="658"/>
                  </a:lnTo>
                  <a:lnTo>
                    <a:pt x="1633" y="641"/>
                  </a:lnTo>
                  <a:lnTo>
                    <a:pt x="1628" y="623"/>
                  </a:lnTo>
                  <a:lnTo>
                    <a:pt x="1618" y="604"/>
                  </a:lnTo>
                  <a:lnTo>
                    <a:pt x="1612" y="593"/>
                  </a:lnTo>
                  <a:lnTo>
                    <a:pt x="1608" y="577"/>
                  </a:lnTo>
                  <a:lnTo>
                    <a:pt x="1605" y="556"/>
                  </a:lnTo>
                  <a:lnTo>
                    <a:pt x="1603" y="533"/>
                  </a:lnTo>
                  <a:lnTo>
                    <a:pt x="1602" y="506"/>
                  </a:lnTo>
                  <a:lnTo>
                    <a:pt x="1601" y="477"/>
                  </a:lnTo>
                  <a:lnTo>
                    <a:pt x="1599" y="447"/>
                  </a:lnTo>
                  <a:lnTo>
                    <a:pt x="1598" y="415"/>
                  </a:lnTo>
                  <a:lnTo>
                    <a:pt x="1624" y="474"/>
                  </a:lnTo>
                  <a:lnTo>
                    <a:pt x="1648" y="535"/>
                  </a:lnTo>
                  <a:lnTo>
                    <a:pt x="1665" y="598"/>
                  </a:lnTo>
                  <a:lnTo>
                    <a:pt x="1679" y="663"/>
                  </a:lnTo>
                  <a:lnTo>
                    <a:pt x="1687" y="729"/>
                  </a:lnTo>
                  <a:lnTo>
                    <a:pt x="1690" y="798"/>
                  </a:lnTo>
                  <a:lnTo>
                    <a:pt x="1687" y="870"/>
                  </a:lnTo>
                  <a:lnTo>
                    <a:pt x="1678" y="941"/>
                  </a:lnTo>
                  <a:lnTo>
                    <a:pt x="1662" y="1010"/>
                  </a:lnTo>
                  <a:lnTo>
                    <a:pt x="1642" y="1077"/>
                  </a:lnTo>
                  <a:lnTo>
                    <a:pt x="1616" y="1141"/>
                  </a:lnTo>
                  <a:lnTo>
                    <a:pt x="1585" y="1203"/>
                  </a:lnTo>
                  <a:lnTo>
                    <a:pt x="1551" y="1261"/>
                  </a:lnTo>
                  <a:lnTo>
                    <a:pt x="1511" y="1317"/>
                  </a:lnTo>
                  <a:lnTo>
                    <a:pt x="1465" y="1368"/>
                  </a:lnTo>
                  <a:lnTo>
                    <a:pt x="1417" y="1416"/>
                  </a:lnTo>
                  <a:lnTo>
                    <a:pt x="1366" y="1461"/>
                  </a:lnTo>
                  <a:lnTo>
                    <a:pt x="1310" y="1501"/>
                  </a:lnTo>
                  <a:lnTo>
                    <a:pt x="1251" y="1536"/>
                  </a:lnTo>
                  <a:lnTo>
                    <a:pt x="1190" y="1567"/>
                  </a:lnTo>
                  <a:lnTo>
                    <a:pt x="1125" y="1592"/>
                  </a:lnTo>
                  <a:lnTo>
                    <a:pt x="1058" y="1613"/>
                  </a:lnTo>
                  <a:lnTo>
                    <a:pt x="989" y="1628"/>
                  </a:lnTo>
                  <a:lnTo>
                    <a:pt x="918" y="1637"/>
                  </a:lnTo>
                  <a:lnTo>
                    <a:pt x="844" y="1640"/>
                  </a:lnTo>
                  <a:lnTo>
                    <a:pt x="783" y="1638"/>
                  </a:lnTo>
                  <a:lnTo>
                    <a:pt x="723" y="1631"/>
                  </a:lnTo>
                  <a:lnTo>
                    <a:pt x="663" y="1621"/>
                  </a:lnTo>
                  <a:lnTo>
                    <a:pt x="605" y="1605"/>
                  </a:lnTo>
                  <a:lnTo>
                    <a:pt x="550" y="1587"/>
                  </a:lnTo>
                  <a:lnTo>
                    <a:pt x="563" y="1573"/>
                  </a:lnTo>
                  <a:lnTo>
                    <a:pt x="577" y="1555"/>
                  </a:lnTo>
                  <a:lnTo>
                    <a:pt x="590" y="1537"/>
                  </a:lnTo>
                  <a:lnTo>
                    <a:pt x="602" y="1519"/>
                  </a:lnTo>
                  <a:lnTo>
                    <a:pt x="613" y="1500"/>
                  </a:lnTo>
                  <a:lnTo>
                    <a:pt x="621" y="1483"/>
                  </a:lnTo>
                  <a:lnTo>
                    <a:pt x="629" y="1468"/>
                  </a:lnTo>
                  <a:lnTo>
                    <a:pt x="633" y="1457"/>
                  </a:lnTo>
                  <a:lnTo>
                    <a:pt x="635" y="1446"/>
                  </a:lnTo>
                  <a:lnTo>
                    <a:pt x="634" y="1433"/>
                  </a:lnTo>
                  <a:lnTo>
                    <a:pt x="632" y="1417"/>
                  </a:lnTo>
                  <a:lnTo>
                    <a:pt x="628" y="1401"/>
                  </a:lnTo>
                  <a:lnTo>
                    <a:pt x="624" y="1386"/>
                  </a:lnTo>
                  <a:lnTo>
                    <a:pt x="618" y="1370"/>
                  </a:lnTo>
                  <a:lnTo>
                    <a:pt x="615" y="1357"/>
                  </a:lnTo>
                  <a:lnTo>
                    <a:pt x="612" y="1347"/>
                  </a:lnTo>
                  <a:lnTo>
                    <a:pt x="611" y="1340"/>
                  </a:lnTo>
                  <a:lnTo>
                    <a:pt x="609" y="1334"/>
                  </a:lnTo>
                  <a:lnTo>
                    <a:pt x="605" y="1326"/>
                  </a:lnTo>
                  <a:lnTo>
                    <a:pt x="597" y="1315"/>
                  </a:lnTo>
                  <a:lnTo>
                    <a:pt x="588" y="1303"/>
                  </a:lnTo>
                  <a:lnTo>
                    <a:pt x="576" y="1288"/>
                  </a:lnTo>
                  <a:lnTo>
                    <a:pt x="565" y="1274"/>
                  </a:lnTo>
                  <a:lnTo>
                    <a:pt x="552" y="1260"/>
                  </a:lnTo>
                  <a:lnTo>
                    <a:pt x="539" y="1245"/>
                  </a:lnTo>
                  <a:lnTo>
                    <a:pt x="528" y="1233"/>
                  </a:lnTo>
                  <a:lnTo>
                    <a:pt x="517" y="1222"/>
                  </a:lnTo>
                  <a:lnTo>
                    <a:pt x="509" y="1214"/>
                  </a:lnTo>
                  <a:lnTo>
                    <a:pt x="501" y="1209"/>
                  </a:lnTo>
                  <a:lnTo>
                    <a:pt x="495" y="1201"/>
                  </a:lnTo>
                  <a:lnTo>
                    <a:pt x="492" y="1190"/>
                  </a:lnTo>
                  <a:lnTo>
                    <a:pt x="492" y="1176"/>
                  </a:lnTo>
                  <a:lnTo>
                    <a:pt x="492" y="1159"/>
                  </a:lnTo>
                  <a:lnTo>
                    <a:pt x="494" y="1140"/>
                  </a:lnTo>
                  <a:lnTo>
                    <a:pt x="496" y="1120"/>
                  </a:lnTo>
                  <a:lnTo>
                    <a:pt x="499" y="1100"/>
                  </a:lnTo>
                  <a:lnTo>
                    <a:pt x="500" y="1081"/>
                  </a:lnTo>
                  <a:lnTo>
                    <a:pt x="501" y="1062"/>
                  </a:lnTo>
                  <a:lnTo>
                    <a:pt x="498" y="1049"/>
                  </a:lnTo>
                  <a:lnTo>
                    <a:pt x="491" y="1036"/>
                  </a:lnTo>
                  <a:lnTo>
                    <a:pt x="479" y="1025"/>
                  </a:lnTo>
                  <a:lnTo>
                    <a:pt x="465" y="1014"/>
                  </a:lnTo>
                  <a:lnTo>
                    <a:pt x="447" y="1004"/>
                  </a:lnTo>
                  <a:lnTo>
                    <a:pt x="428" y="995"/>
                  </a:lnTo>
                  <a:lnTo>
                    <a:pt x="408" y="986"/>
                  </a:lnTo>
                  <a:lnTo>
                    <a:pt x="389" y="978"/>
                  </a:lnTo>
                  <a:lnTo>
                    <a:pt x="370" y="969"/>
                  </a:lnTo>
                  <a:lnTo>
                    <a:pt x="354" y="961"/>
                  </a:lnTo>
                  <a:lnTo>
                    <a:pt x="340" y="953"/>
                  </a:lnTo>
                  <a:lnTo>
                    <a:pt x="330" y="949"/>
                  </a:lnTo>
                  <a:lnTo>
                    <a:pt x="321" y="949"/>
                  </a:lnTo>
                  <a:lnTo>
                    <a:pt x="312" y="953"/>
                  </a:lnTo>
                  <a:lnTo>
                    <a:pt x="304" y="960"/>
                  </a:lnTo>
                  <a:lnTo>
                    <a:pt x="296" y="969"/>
                  </a:lnTo>
                  <a:lnTo>
                    <a:pt x="288" y="980"/>
                  </a:lnTo>
                  <a:lnTo>
                    <a:pt x="281" y="990"/>
                  </a:lnTo>
                  <a:lnTo>
                    <a:pt x="273" y="1000"/>
                  </a:lnTo>
                  <a:lnTo>
                    <a:pt x="264" y="1008"/>
                  </a:lnTo>
                  <a:lnTo>
                    <a:pt x="253" y="1013"/>
                  </a:lnTo>
                  <a:lnTo>
                    <a:pt x="243" y="1014"/>
                  </a:lnTo>
                  <a:lnTo>
                    <a:pt x="231" y="1011"/>
                  </a:lnTo>
                  <a:lnTo>
                    <a:pt x="215" y="1003"/>
                  </a:lnTo>
                  <a:lnTo>
                    <a:pt x="204" y="990"/>
                  </a:lnTo>
                  <a:lnTo>
                    <a:pt x="197" y="975"/>
                  </a:lnTo>
                  <a:lnTo>
                    <a:pt x="191" y="958"/>
                  </a:lnTo>
                  <a:lnTo>
                    <a:pt x="187" y="940"/>
                  </a:lnTo>
                  <a:lnTo>
                    <a:pt x="185" y="919"/>
                  </a:lnTo>
                  <a:lnTo>
                    <a:pt x="184" y="899"/>
                  </a:lnTo>
                  <a:lnTo>
                    <a:pt x="182" y="878"/>
                  </a:lnTo>
                  <a:lnTo>
                    <a:pt x="179" y="859"/>
                  </a:lnTo>
                  <a:lnTo>
                    <a:pt x="175" y="847"/>
                  </a:lnTo>
                  <a:lnTo>
                    <a:pt x="165" y="836"/>
                  </a:lnTo>
                  <a:lnTo>
                    <a:pt x="150" y="828"/>
                  </a:lnTo>
                  <a:lnTo>
                    <a:pt x="132" y="821"/>
                  </a:lnTo>
                  <a:lnTo>
                    <a:pt x="111" y="815"/>
                  </a:lnTo>
                  <a:lnTo>
                    <a:pt x="88" y="810"/>
                  </a:lnTo>
                  <a:lnTo>
                    <a:pt x="66" y="806"/>
                  </a:lnTo>
                  <a:lnTo>
                    <a:pt x="42" y="803"/>
                  </a:lnTo>
                  <a:lnTo>
                    <a:pt x="21" y="801"/>
                  </a:lnTo>
                  <a:lnTo>
                    <a:pt x="0" y="800"/>
                  </a:lnTo>
                  <a:lnTo>
                    <a:pt x="0" y="798"/>
                  </a:lnTo>
                  <a:lnTo>
                    <a:pt x="3" y="725"/>
                  </a:lnTo>
                  <a:lnTo>
                    <a:pt x="12" y="653"/>
                  </a:lnTo>
                  <a:lnTo>
                    <a:pt x="28" y="584"/>
                  </a:lnTo>
                  <a:lnTo>
                    <a:pt x="48" y="516"/>
                  </a:lnTo>
                  <a:lnTo>
                    <a:pt x="75" y="452"/>
                  </a:lnTo>
                  <a:lnTo>
                    <a:pt x="106" y="390"/>
                  </a:lnTo>
                  <a:lnTo>
                    <a:pt x="142" y="331"/>
                  </a:lnTo>
                  <a:lnTo>
                    <a:pt x="183" y="276"/>
                  </a:lnTo>
                  <a:lnTo>
                    <a:pt x="228" y="224"/>
                  </a:lnTo>
                  <a:lnTo>
                    <a:pt x="276" y="176"/>
                  </a:lnTo>
                  <a:lnTo>
                    <a:pt x="329" y="131"/>
                  </a:lnTo>
                  <a:lnTo>
                    <a:pt x="385" y="91"/>
                  </a:lnTo>
                  <a:lnTo>
                    <a:pt x="444" y="56"/>
                  </a:lnTo>
                  <a:lnTo>
                    <a:pt x="507" y="25"/>
                  </a:lnTo>
                  <a:lnTo>
                    <a:pt x="5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7204077" y="4213224"/>
              <a:ext cx="596900" cy="595313"/>
            </a:xfrm>
            <a:custGeom>
              <a:avLst/>
              <a:gdLst>
                <a:gd name="T0" fmla="*/ 1458 w 3384"/>
                <a:gd name="T1" fmla="*/ 696 h 3375"/>
                <a:gd name="T2" fmla="*/ 1177 w 3384"/>
                <a:gd name="T3" fmla="*/ 809 h 3375"/>
                <a:gd name="T4" fmla="*/ 944 w 3384"/>
                <a:gd name="T5" fmla="*/ 995 h 3375"/>
                <a:gd name="T6" fmla="*/ 775 w 3384"/>
                <a:gd name="T7" fmla="*/ 1241 h 3375"/>
                <a:gd name="T8" fmla="*/ 684 w 3384"/>
                <a:gd name="T9" fmla="*/ 1530 h 3375"/>
                <a:gd name="T10" fmla="*/ 684 w 3384"/>
                <a:gd name="T11" fmla="*/ 1845 h 3375"/>
                <a:gd name="T12" fmla="*/ 775 w 3384"/>
                <a:gd name="T13" fmla="*/ 2134 h 3375"/>
                <a:gd name="T14" fmla="*/ 944 w 3384"/>
                <a:gd name="T15" fmla="*/ 2380 h 3375"/>
                <a:gd name="T16" fmla="*/ 1177 w 3384"/>
                <a:gd name="T17" fmla="*/ 2566 h 3375"/>
                <a:gd name="T18" fmla="*/ 1458 w 3384"/>
                <a:gd name="T19" fmla="*/ 2679 h 3375"/>
                <a:gd name="T20" fmla="*/ 1772 w 3384"/>
                <a:gd name="T21" fmla="*/ 2702 h 3375"/>
                <a:gd name="T22" fmla="*/ 2071 w 3384"/>
                <a:gd name="T23" fmla="*/ 2633 h 3375"/>
                <a:gd name="T24" fmla="*/ 2330 w 3384"/>
                <a:gd name="T25" fmla="*/ 2481 h 3375"/>
                <a:gd name="T26" fmla="*/ 2533 w 3384"/>
                <a:gd name="T27" fmla="*/ 2264 h 3375"/>
                <a:gd name="T28" fmla="*/ 2665 w 3384"/>
                <a:gd name="T29" fmla="*/ 1994 h 3375"/>
                <a:gd name="T30" fmla="*/ 2712 w 3384"/>
                <a:gd name="T31" fmla="*/ 1688 h 3375"/>
                <a:gd name="T32" fmla="*/ 2665 w 3384"/>
                <a:gd name="T33" fmla="*/ 1381 h 3375"/>
                <a:gd name="T34" fmla="*/ 2533 w 3384"/>
                <a:gd name="T35" fmla="*/ 1111 h 3375"/>
                <a:gd name="T36" fmla="*/ 2330 w 3384"/>
                <a:gd name="T37" fmla="*/ 894 h 3375"/>
                <a:gd name="T38" fmla="*/ 2071 w 3384"/>
                <a:gd name="T39" fmla="*/ 743 h 3375"/>
                <a:gd name="T40" fmla="*/ 1772 w 3384"/>
                <a:gd name="T41" fmla="*/ 673 h 3375"/>
                <a:gd name="T42" fmla="*/ 1896 w 3384"/>
                <a:gd name="T43" fmla="*/ 12 h 3375"/>
                <a:gd name="T44" fmla="*/ 2283 w 3384"/>
                <a:gd name="T45" fmla="*/ 105 h 3375"/>
                <a:gd name="T46" fmla="*/ 2628 w 3384"/>
                <a:gd name="T47" fmla="*/ 281 h 3375"/>
                <a:gd name="T48" fmla="*/ 2922 w 3384"/>
                <a:gd name="T49" fmla="*/ 529 h 3375"/>
                <a:gd name="T50" fmla="*/ 3153 w 3384"/>
                <a:gd name="T51" fmla="*/ 836 h 3375"/>
                <a:gd name="T52" fmla="*/ 3310 w 3384"/>
                <a:gd name="T53" fmla="*/ 1191 h 3375"/>
                <a:gd name="T54" fmla="*/ 3381 w 3384"/>
                <a:gd name="T55" fmla="*/ 1584 h 3375"/>
                <a:gd name="T56" fmla="*/ 3356 w 3384"/>
                <a:gd name="T57" fmla="*/ 1991 h 3375"/>
                <a:gd name="T58" fmla="*/ 3241 w 3384"/>
                <a:gd name="T59" fmla="*/ 2367 h 3375"/>
                <a:gd name="T60" fmla="*/ 3046 w 3384"/>
                <a:gd name="T61" fmla="*/ 2700 h 3375"/>
                <a:gd name="T62" fmla="*/ 2782 w 3384"/>
                <a:gd name="T63" fmla="*/ 2978 h 3375"/>
                <a:gd name="T64" fmla="*/ 2461 w 3384"/>
                <a:gd name="T65" fmla="*/ 3191 h 3375"/>
                <a:gd name="T66" fmla="*/ 2094 w 3384"/>
                <a:gd name="T67" fmla="*/ 3327 h 3375"/>
                <a:gd name="T68" fmla="*/ 1691 w 3384"/>
                <a:gd name="T69" fmla="*/ 3375 h 3375"/>
                <a:gd name="T70" fmla="*/ 1290 w 3384"/>
                <a:gd name="T71" fmla="*/ 3327 h 3375"/>
                <a:gd name="T72" fmla="*/ 923 w 3384"/>
                <a:gd name="T73" fmla="*/ 3191 h 3375"/>
                <a:gd name="T74" fmla="*/ 602 w 3384"/>
                <a:gd name="T75" fmla="*/ 2978 h 3375"/>
                <a:gd name="T76" fmla="*/ 338 w 3384"/>
                <a:gd name="T77" fmla="*/ 2700 h 3375"/>
                <a:gd name="T78" fmla="*/ 143 w 3384"/>
                <a:gd name="T79" fmla="*/ 2367 h 3375"/>
                <a:gd name="T80" fmla="*/ 28 w 3384"/>
                <a:gd name="T81" fmla="*/ 1991 h 3375"/>
                <a:gd name="T82" fmla="*/ 3 w 3384"/>
                <a:gd name="T83" fmla="*/ 1584 h 3375"/>
                <a:gd name="T84" fmla="*/ 74 w 3384"/>
                <a:gd name="T85" fmla="*/ 1191 h 3375"/>
                <a:gd name="T86" fmla="*/ 231 w 3384"/>
                <a:gd name="T87" fmla="*/ 836 h 3375"/>
                <a:gd name="T88" fmla="*/ 462 w 3384"/>
                <a:gd name="T89" fmla="*/ 529 h 3375"/>
                <a:gd name="T90" fmla="*/ 756 w 3384"/>
                <a:gd name="T91" fmla="*/ 281 h 3375"/>
                <a:gd name="T92" fmla="*/ 1101 w 3384"/>
                <a:gd name="T93" fmla="*/ 105 h 3375"/>
                <a:gd name="T94" fmla="*/ 1488 w 3384"/>
                <a:gd name="T95" fmla="*/ 12 h 3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84" h="3375">
                  <a:moveTo>
                    <a:pt x="1691" y="670"/>
                  </a:moveTo>
                  <a:lnTo>
                    <a:pt x="1612" y="673"/>
                  </a:lnTo>
                  <a:lnTo>
                    <a:pt x="1534" y="682"/>
                  </a:lnTo>
                  <a:lnTo>
                    <a:pt x="1458" y="696"/>
                  </a:lnTo>
                  <a:lnTo>
                    <a:pt x="1384" y="717"/>
                  </a:lnTo>
                  <a:lnTo>
                    <a:pt x="1313" y="743"/>
                  </a:lnTo>
                  <a:lnTo>
                    <a:pt x="1244" y="773"/>
                  </a:lnTo>
                  <a:lnTo>
                    <a:pt x="1177" y="809"/>
                  </a:lnTo>
                  <a:lnTo>
                    <a:pt x="1114" y="849"/>
                  </a:lnTo>
                  <a:lnTo>
                    <a:pt x="1054" y="894"/>
                  </a:lnTo>
                  <a:lnTo>
                    <a:pt x="998" y="942"/>
                  </a:lnTo>
                  <a:lnTo>
                    <a:pt x="944" y="995"/>
                  </a:lnTo>
                  <a:lnTo>
                    <a:pt x="896" y="1051"/>
                  </a:lnTo>
                  <a:lnTo>
                    <a:pt x="851" y="1111"/>
                  </a:lnTo>
                  <a:lnTo>
                    <a:pt x="811" y="1174"/>
                  </a:lnTo>
                  <a:lnTo>
                    <a:pt x="775" y="1241"/>
                  </a:lnTo>
                  <a:lnTo>
                    <a:pt x="744" y="1309"/>
                  </a:lnTo>
                  <a:lnTo>
                    <a:pt x="719" y="1381"/>
                  </a:lnTo>
                  <a:lnTo>
                    <a:pt x="698" y="1454"/>
                  </a:lnTo>
                  <a:lnTo>
                    <a:pt x="684" y="1530"/>
                  </a:lnTo>
                  <a:lnTo>
                    <a:pt x="675" y="1608"/>
                  </a:lnTo>
                  <a:lnTo>
                    <a:pt x="672" y="1688"/>
                  </a:lnTo>
                  <a:lnTo>
                    <a:pt x="675" y="1767"/>
                  </a:lnTo>
                  <a:lnTo>
                    <a:pt x="684" y="1845"/>
                  </a:lnTo>
                  <a:lnTo>
                    <a:pt x="698" y="1921"/>
                  </a:lnTo>
                  <a:lnTo>
                    <a:pt x="719" y="1994"/>
                  </a:lnTo>
                  <a:lnTo>
                    <a:pt x="744" y="2066"/>
                  </a:lnTo>
                  <a:lnTo>
                    <a:pt x="775" y="2134"/>
                  </a:lnTo>
                  <a:lnTo>
                    <a:pt x="811" y="2201"/>
                  </a:lnTo>
                  <a:lnTo>
                    <a:pt x="851" y="2264"/>
                  </a:lnTo>
                  <a:lnTo>
                    <a:pt x="896" y="2324"/>
                  </a:lnTo>
                  <a:lnTo>
                    <a:pt x="944" y="2380"/>
                  </a:lnTo>
                  <a:lnTo>
                    <a:pt x="998" y="2433"/>
                  </a:lnTo>
                  <a:lnTo>
                    <a:pt x="1054" y="2481"/>
                  </a:lnTo>
                  <a:lnTo>
                    <a:pt x="1114" y="2526"/>
                  </a:lnTo>
                  <a:lnTo>
                    <a:pt x="1177" y="2566"/>
                  </a:lnTo>
                  <a:lnTo>
                    <a:pt x="1244" y="2602"/>
                  </a:lnTo>
                  <a:lnTo>
                    <a:pt x="1313" y="2633"/>
                  </a:lnTo>
                  <a:lnTo>
                    <a:pt x="1384" y="2658"/>
                  </a:lnTo>
                  <a:lnTo>
                    <a:pt x="1458" y="2679"/>
                  </a:lnTo>
                  <a:lnTo>
                    <a:pt x="1534" y="2693"/>
                  </a:lnTo>
                  <a:lnTo>
                    <a:pt x="1612" y="2702"/>
                  </a:lnTo>
                  <a:lnTo>
                    <a:pt x="1691" y="2705"/>
                  </a:lnTo>
                  <a:lnTo>
                    <a:pt x="1772" y="2702"/>
                  </a:lnTo>
                  <a:lnTo>
                    <a:pt x="1850" y="2693"/>
                  </a:lnTo>
                  <a:lnTo>
                    <a:pt x="1926" y="2679"/>
                  </a:lnTo>
                  <a:lnTo>
                    <a:pt x="2000" y="2658"/>
                  </a:lnTo>
                  <a:lnTo>
                    <a:pt x="2071" y="2633"/>
                  </a:lnTo>
                  <a:lnTo>
                    <a:pt x="2140" y="2602"/>
                  </a:lnTo>
                  <a:lnTo>
                    <a:pt x="2207" y="2566"/>
                  </a:lnTo>
                  <a:lnTo>
                    <a:pt x="2269" y="2526"/>
                  </a:lnTo>
                  <a:lnTo>
                    <a:pt x="2330" y="2481"/>
                  </a:lnTo>
                  <a:lnTo>
                    <a:pt x="2386" y="2433"/>
                  </a:lnTo>
                  <a:lnTo>
                    <a:pt x="2440" y="2380"/>
                  </a:lnTo>
                  <a:lnTo>
                    <a:pt x="2488" y="2324"/>
                  </a:lnTo>
                  <a:lnTo>
                    <a:pt x="2533" y="2264"/>
                  </a:lnTo>
                  <a:lnTo>
                    <a:pt x="2573" y="2201"/>
                  </a:lnTo>
                  <a:lnTo>
                    <a:pt x="2609" y="2134"/>
                  </a:lnTo>
                  <a:lnTo>
                    <a:pt x="2640" y="2066"/>
                  </a:lnTo>
                  <a:lnTo>
                    <a:pt x="2665" y="1994"/>
                  </a:lnTo>
                  <a:lnTo>
                    <a:pt x="2686" y="1921"/>
                  </a:lnTo>
                  <a:lnTo>
                    <a:pt x="2700" y="1845"/>
                  </a:lnTo>
                  <a:lnTo>
                    <a:pt x="2709" y="1767"/>
                  </a:lnTo>
                  <a:lnTo>
                    <a:pt x="2712" y="1688"/>
                  </a:lnTo>
                  <a:lnTo>
                    <a:pt x="2709" y="1608"/>
                  </a:lnTo>
                  <a:lnTo>
                    <a:pt x="2700" y="1530"/>
                  </a:lnTo>
                  <a:lnTo>
                    <a:pt x="2686" y="1454"/>
                  </a:lnTo>
                  <a:lnTo>
                    <a:pt x="2665" y="1381"/>
                  </a:lnTo>
                  <a:lnTo>
                    <a:pt x="2640" y="1309"/>
                  </a:lnTo>
                  <a:lnTo>
                    <a:pt x="2609" y="1241"/>
                  </a:lnTo>
                  <a:lnTo>
                    <a:pt x="2573" y="1174"/>
                  </a:lnTo>
                  <a:lnTo>
                    <a:pt x="2533" y="1111"/>
                  </a:lnTo>
                  <a:lnTo>
                    <a:pt x="2488" y="1051"/>
                  </a:lnTo>
                  <a:lnTo>
                    <a:pt x="2440" y="995"/>
                  </a:lnTo>
                  <a:lnTo>
                    <a:pt x="2386" y="942"/>
                  </a:lnTo>
                  <a:lnTo>
                    <a:pt x="2330" y="894"/>
                  </a:lnTo>
                  <a:lnTo>
                    <a:pt x="2269" y="849"/>
                  </a:lnTo>
                  <a:lnTo>
                    <a:pt x="2207" y="809"/>
                  </a:lnTo>
                  <a:lnTo>
                    <a:pt x="2140" y="773"/>
                  </a:lnTo>
                  <a:lnTo>
                    <a:pt x="2071" y="743"/>
                  </a:lnTo>
                  <a:lnTo>
                    <a:pt x="2000" y="717"/>
                  </a:lnTo>
                  <a:lnTo>
                    <a:pt x="1926" y="696"/>
                  </a:lnTo>
                  <a:lnTo>
                    <a:pt x="1850" y="682"/>
                  </a:lnTo>
                  <a:lnTo>
                    <a:pt x="1772" y="673"/>
                  </a:lnTo>
                  <a:lnTo>
                    <a:pt x="1691" y="670"/>
                  </a:lnTo>
                  <a:close/>
                  <a:moveTo>
                    <a:pt x="1691" y="0"/>
                  </a:moveTo>
                  <a:lnTo>
                    <a:pt x="1795" y="3"/>
                  </a:lnTo>
                  <a:lnTo>
                    <a:pt x="1896" y="12"/>
                  </a:lnTo>
                  <a:lnTo>
                    <a:pt x="1997" y="28"/>
                  </a:lnTo>
                  <a:lnTo>
                    <a:pt x="2094" y="48"/>
                  </a:lnTo>
                  <a:lnTo>
                    <a:pt x="2189" y="74"/>
                  </a:lnTo>
                  <a:lnTo>
                    <a:pt x="2283" y="105"/>
                  </a:lnTo>
                  <a:lnTo>
                    <a:pt x="2373" y="142"/>
                  </a:lnTo>
                  <a:lnTo>
                    <a:pt x="2461" y="184"/>
                  </a:lnTo>
                  <a:lnTo>
                    <a:pt x="2546" y="230"/>
                  </a:lnTo>
                  <a:lnTo>
                    <a:pt x="2628" y="281"/>
                  </a:lnTo>
                  <a:lnTo>
                    <a:pt x="2706" y="338"/>
                  </a:lnTo>
                  <a:lnTo>
                    <a:pt x="2782" y="397"/>
                  </a:lnTo>
                  <a:lnTo>
                    <a:pt x="2854" y="461"/>
                  </a:lnTo>
                  <a:lnTo>
                    <a:pt x="2922" y="529"/>
                  </a:lnTo>
                  <a:lnTo>
                    <a:pt x="2986" y="600"/>
                  </a:lnTo>
                  <a:lnTo>
                    <a:pt x="3046" y="675"/>
                  </a:lnTo>
                  <a:lnTo>
                    <a:pt x="3102" y="754"/>
                  </a:lnTo>
                  <a:lnTo>
                    <a:pt x="3153" y="836"/>
                  </a:lnTo>
                  <a:lnTo>
                    <a:pt x="3199" y="920"/>
                  </a:lnTo>
                  <a:lnTo>
                    <a:pt x="3241" y="1008"/>
                  </a:lnTo>
                  <a:lnTo>
                    <a:pt x="3278" y="1098"/>
                  </a:lnTo>
                  <a:lnTo>
                    <a:pt x="3310" y="1191"/>
                  </a:lnTo>
                  <a:lnTo>
                    <a:pt x="3336" y="1287"/>
                  </a:lnTo>
                  <a:lnTo>
                    <a:pt x="3356" y="1384"/>
                  </a:lnTo>
                  <a:lnTo>
                    <a:pt x="3372" y="1484"/>
                  </a:lnTo>
                  <a:lnTo>
                    <a:pt x="3381" y="1584"/>
                  </a:lnTo>
                  <a:lnTo>
                    <a:pt x="3384" y="1686"/>
                  </a:lnTo>
                  <a:lnTo>
                    <a:pt x="3381" y="1790"/>
                  </a:lnTo>
                  <a:lnTo>
                    <a:pt x="3372" y="1891"/>
                  </a:lnTo>
                  <a:lnTo>
                    <a:pt x="3356" y="1991"/>
                  </a:lnTo>
                  <a:lnTo>
                    <a:pt x="3336" y="2088"/>
                  </a:lnTo>
                  <a:lnTo>
                    <a:pt x="3310" y="2184"/>
                  </a:lnTo>
                  <a:lnTo>
                    <a:pt x="3278" y="2277"/>
                  </a:lnTo>
                  <a:lnTo>
                    <a:pt x="3241" y="2367"/>
                  </a:lnTo>
                  <a:lnTo>
                    <a:pt x="3199" y="2455"/>
                  </a:lnTo>
                  <a:lnTo>
                    <a:pt x="3153" y="2539"/>
                  </a:lnTo>
                  <a:lnTo>
                    <a:pt x="3102" y="2621"/>
                  </a:lnTo>
                  <a:lnTo>
                    <a:pt x="3046" y="2700"/>
                  </a:lnTo>
                  <a:lnTo>
                    <a:pt x="2986" y="2775"/>
                  </a:lnTo>
                  <a:lnTo>
                    <a:pt x="2922" y="2846"/>
                  </a:lnTo>
                  <a:lnTo>
                    <a:pt x="2854" y="2914"/>
                  </a:lnTo>
                  <a:lnTo>
                    <a:pt x="2782" y="2978"/>
                  </a:lnTo>
                  <a:lnTo>
                    <a:pt x="2706" y="3038"/>
                  </a:lnTo>
                  <a:lnTo>
                    <a:pt x="2628" y="3094"/>
                  </a:lnTo>
                  <a:lnTo>
                    <a:pt x="2546" y="3145"/>
                  </a:lnTo>
                  <a:lnTo>
                    <a:pt x="2461" y="3191"/>
                  </a:lnTo>
                  <a:lnTo>
                    <a:pt x="2373" y="3233"/>
                  </a:lnTo>
                  <a:lnTo>
                    <a:pt x="2283" y="3270"/>
                  </a:lnTo>
                  <a:lnTo>
                    <a:pt x="2189" y="3301"/>
                  </a:lnTo>
                  <a:lnTo>
                    <a:pt x="2094" y="3327"/>
                  </a:lnTo>
                  <a:lnTo>
                    <a:pt x="1997" y="3347"/>
                  </a:lnTo>
                  <a:lnTo>
                    <a:pt x="1896" y="3363"/>
                  </a:lnTo>
                  <a:lnTo>
                    <a:pt x="1795" y="3372"/>
                  </a:lnTo>
                  <a:lnTo>
                    <a:pt x="1691" y="3375"/>
                  </a:lnTo>
                  <a:lnTo>
                    <a:pt x="1588" y="3372"/>
                  </a:lnTo>
                  <a:lnTo>
                    <a:pt x="1488" y="3363"/>
                  </a:lnTo>
                  <a:lnTo>
                    <a:pt x="1387" y="3347"/>
                  </a:lnTo>
                  <a:lnTo>
                    <a:pt x="1290" y="3327"/>
                  </a:lnTo>
                  <a:lnTo>
                    <a:pt x="1195" y="3301"/>
                  </a:lnTo>
                  <a:lnTo>
                    <a:pt x="1101" y="3270"/>
                  </a:lnTo>
                  <a:lnTo>
                    <a:pt x="1011" y="3233"/>
                  </a:lnTo>
                  <a:lnTo>
                    <a:pt x="923" y="3191"/>
                  </a:lnTo>
                  <a:lnTo>
                    <a:pt x="838" y="3145"/>
                  </a:lnTo>
                  <a:lnTo>
                    <a:pt x="756" y="3094"/>
                  </a:lnTo>
                  <a:lnTo>
                    <a:pt x="677" y="3038"/>
                  </a:lnTo>
                  <a:lnTo>
                    <a:pt x="602" y="2978"/>
                  </a:lnTo>
                  <a:lnTo>
                    <a:pt x="530" y="2914"/>
                  </a:lnTo>
                  <a:lnTo>
                    <a:pt x="462" y="2846"/>
                  </a:lnTo>
                  <a:lnTo>
                    <a:pt x="398" y="2775"/>
                  </a:lnTo>
                  <a:lnTo>
                    <a:pt x="338" y="2700"/>
                  </a:lnTo>
                  <a:lnTo>
                    <a:pt x="282" y="2621"/>
                  </a:lnTo>
                  <a:lnTo>
                    <a:pt x="231" y="2539"/>
                  </a:lnTo>
                  <a:lnTo>
                    <a:pt x="185" y="2455"/>
                  </a:lnTo>
                  <a:lnTo>
                    <a:pt x="143" y="2367"/>
                  </a:lnTo>
                  <a:lnTo>
                    <a:pt x="106" y="2277"/>
                  </a:lnTo>
                  <a:lnTo>
                    <a:pt x="74" y="2184"/>
                  </a:lnTo>
                  <a:lnTo>
                    <a:pt x="48" y="2088"/>
                  </a:lnTo>
                  <a:lnTo>
                    <a:pt x="28" y="1991"/>
                  </a:lnTo>
                  <a:lnTo>
                    <a:pt x="12" y="1891"/>
                  </a:lnTo>
                  <a:lnTo>
                    <a:pt x="3" y="1790"/>
                  </a:lnTo>
                  <a:lnTo>
                    <a:pt x="0" y="1686"/>
                  </a:lnTo>
                  <a:lnTo>
                    <a:pt x="3" y="1584"/>
                  </a:lnTo>
                  <a:lnTo>
                    <a:pt x="12" y="1484"/>
                  </a:lnTo>
                  <a:lnTo>
                    <a:pt x="28" y="1384"/>
                  </a:lnTo>
                  <a:lnTo>
                    <a:pt x="48" y="1287"/>
                  </a:lnTo>
                  <a:lnTo>
                    <a:pt x="74" y="1191"/>
                  </a:lnTo>
                  <a:lnTo>
                    <a:pt x="106" y="1098"/>
                  </a:lnTo>
                  <a:lnTo>
                    <a:pt x="143" y="1008"/>
                  </a:lnTo>
                  <a:lnTo>
                    <a:pt x="185" y="920"/>
                  </a:lnTo>
                  <a:lnTo>
                    <a:pt x="231" y="836"/>
                  </a:lnTo>
                  <a:lnTo>
                    <a:pt x="282" y="754"/>
                  </a:lnTo>
                  <a:lnTo>
                    <a:pt x="338" y="675"/>
                  </a:lnTo>
                  <a:lnTo>
                    <a:pt x="398" y="600"/>
                  </a:lnTo>
                  <a:lnTo>
                    <a:pt x="462" y="529"/>
                  </a:lnTo>
                  <a:lnTo>
                    <a:pt x="530" y="461"/>
                  </a:lnTo>
                  <a:lnTo>
                    <a:pt x="602" y="397"/>
                  </a:lnTo>
                  <a:lnTo>
                    <a:pt x="677" y="338"/>
                  </a:lnTo>
                  <a:lnTo>
                    <a:pt x="756" y="281"/>
                  </a:lnTo>
                  <a:lnTo>
                    <a:pt x="838" y="230"/>
                  </a:lnTo>
                  <a:lnTo>
                    <a:pt x="923" y="184"/>
                  </a:lnTo>
                  <a:lnTo>
                    <a:pt x="1011" y="142"/>
                  </a:lnTo>
                  <a:lnTo>
                    <a:pt x="1101" y="105"/>
                  </a:lnTo>
                  <a:lnTo>
                    <a:pt x="1195" y="74"/>
                  </a:lnTo>
                  <a:lnTo>
                    <a:pt x="1290" y="48"/>
                  </a:lnTo>
                  <a:lnTo>
                    <a:pt x="1387" y="28"/>
                  </a:lnTo>
                  <a:lnTo>
                    <a:pt x="1488" y="12"/>
                  </a:lnTo>
                  <a:lnTo>
                    <a:pt x="1588" y="3"/>
                  </a:lnTo>
                  <a:lnTo>
                    <a:pt x="16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39" name="Freeform 38"/>
          <p:cNvSpPr>
            <a:spLocks noEditPoints="1"/>
          </p:cNvSpPr>
          <p:nvPr/>
        </p:nvSpPr>
        <p:spPr bwMode="auto">
          <a:xfrm>
            <a:off x="640838" y="2235484"/>
            <a:ext cx="366610" cy="365635"/>
          </a:xfrm>
          <a:custGeom>
            <a:avLst/>
            <a:gdLst>
              <a:gd name="T0" fmla="*/ 679 w 3384"/>
              <a:gd name="T1" fmla="*/ 1256 h 3379"/>
              <a:gd name="T2" fmla="*/ 690 w 3384"/>
              <a:gd name="T3" fmla="*/ 2275 h 3379"/>
              <a:gd name="T4" fmla="*/ 743 w 3384"/>
              <a:gd name="T5" fmla="*/ 2350 h 3379"/>
              <a:gd name="T6" fmla="*/ 827 w 3384"/>
              <a:gd name="T7" fmla="*/ 2391 h 3379"/>
              <a:gd name="T8" fmla="*/ 2557 w 3384"/>
              <a:gd name="T9" fmla="*/ 2391 h 3379"/>
              <a:gd name="T10" fmla="*/ 2641 w 3384"/>
              <a:gd name="T11" fmla="*/ 2350 h 3379"/>
              <a:gd name="T12" fmla="*/ 2694 w 3384"/>
              <a:gd name="T13" fmla="*/ 2275 h 3379"/>
              <a:gd name="T14" fmla="*/ 2705 w 3384"/>
              <a:gd name="T15" fmla="*/ 2213 h 3379"/>
              <a:gd name="T16" fmla="*/ 2703 w 3384"/>
              <a:gd name="T17" fmla="*/ 1226 h 3379"/>
              <a:gd name="T18" fmla="*/ 1738 w 3384"/>
              <a:gd name="T19" fmla="*/ 1825 h 3379"/>
              <a:gd name="T20" fmla="*/ 1692 w 3384"/>
              <a:gd name="T21" fmla="*/ 1836 h 3379"/>
              <a:gd name="T22" fmla="*/ 1666 w 3384"/>
              <a:gd name="T23" fmla="*/ 1833 h 3379"/>
              <a:gd name="T24" fmla="*/ 1637 w 3384"/>
              <a:gd name="T25" fmla="*/ 1821 h 3379"/>
              <a:gd name="T26" fmla="*/ 691 w 3384"/>
              <a:gd name="T27" fmla="*/ 1217 h 3379"/>
              <a:gd name="T28" fmla="*/ 1691 w 3384"/>
              <a:gd name="T29" fmla="*/ 0 h 3379"/>
              <a:gd name="T30" fmla="*/ 1996 w 3384"/>
              <a:gd name="T31" fmla="*/ 28 h 3379"/>
              <a:gd name="T32" fmla="*/ 2282 w 3384"/>
              <a:gd name="T33" fmla="*/ 106 h 3379"/>
              <a:gd name="T34" fmla="*/ 2546 w 3384"/>
              <a:gd name="T35" fmla="*/ 230 h 3379"/>
              <a:gd name="T36" fmla="*/ 2783 w 3384"/>
              <a:gd name="T37" fmla="*/ 397 h 3379"/>
              <a:gd name="T38" fmla="*/ 2986 w 3384"/>
              <a:gd name="T39" fmla="*/ 601 h 3379"/>
              <a:gd name="T40" fmla="*/ 3153 w 3384"/>
              <a:gd name="T41" fmla="*/ 837 h 3379"/>
              <a:gd name="T42" fmla="*/ 3278 w 3384"/>
              <a:gd name="T43" fmla="*/ 1100 h 3379"/>
              <a:gd name="T44" fmla="*/ 3357 w 3384"/>
              <a:gd name="T45" fmla="*/ 1386 h 3379"/>
              <a:gd name="T46" fmla="*/ 3384 w 3384"/>
              <a:gd name="T47" fmla="*/ 1689 h 3379"/>
              <a:gd name="T48" fmla="*/ 3357 w 3384"/>
              <a:gd name="T49" fmla="*/ 1993 h 3379"/>
              <a:gd name="T50" fmla="*/ 3278 w 3384"/>
              <a:gd name="T51" fmla="*/ 2278 h 3379"/>
              <a:gd name="T52" fmla="*/ 3153 w 3384"/>
              <a:gd name="T53" fmla="*/ 2542 h 3379"/>
              <a:gd name="T54" fmla="*/ 2986 w 3384"/>
              <a:gd name="T55" fmla="*/ 2778 h 3379"/>
              <a:gd name="T56" fmla="*/ 2783 w 3384"/>
              <a:gd name="T57" fmla="*/ 2982 h 3379"/>
              <a:gd name="T58" fmla="*/ 2546 w 3384"/>
              <a:gd name="T59" fmla="*/ 3148 h 3379"/>
              <a:gd name="T60" fmla="*/ 2282 w 3384"/>
              <a:gd name="T61" fmla="*/ 3273 h 3379"/>
              <a:gd name="T62" fmla="*/ 1996 w 3384"/>
              <a:gd name="T63" fmla="*/ 3352 h 3379"/>
              <a:gd name="T64" fmla="*/ 1691 w 3384"/>
              <a:gd name="T65" fmla="*/ 3379 h 3379"/>
              <a:gd name="T66" fmla="*/ 1388 w 3384"/>
              <a:gd name="T67" fmla="*/ 3352 h 3379"/>
              <a:gd name="T68" fmla="*/ 1102 w 3384"/>
              <a:gd name="T69" fmla="*/ 3273 h 3379"/>
              <a:gd name="T70" fmla="*/ 838 w 3384"/>
              <a:gd name="T71" fmla="*/ 3148 h 3379"/>
              <a:gd name="T72" fmla="*/ 601 w 3384"/>
              <a:gd name="T73" fmla="*/ 2982 h 3379"/>
              <a:gd name="T74" fmla="*/ 398 w 3384"/>
              <a:gd name="T75" fmla="*/ 2778 h 3379"/>
              <a:gd name="T76" fmla="*/ 231 w 3384"/>
              <a:gd name="T77" fmla="*/ 2542 h 3379"/>
              <a:gd name="T78" fmla="*/ 106 w 3384"/>
              <a:gd name="T79" fmla="*/ 2278 h 3379"/>
              <a:gd name="T80" fmla="*/ 27 w 3384"/>
              <a:gd name="T81" fmla="*/ 1993 h 3379"/>
              <a:gd name="T82" fmla="*/ 0 w 3384"/>
              <a:gd name="T83" fmla="*/ 1689 h 3379"/>
              <a:gd name="T84" fmla="*/ 27 w 3384"/>
              <a:gd name="T85" fmla="*/ 1386 h 3379"/>
              <a:gd name="T86" fmla="*/ 106 w 3384"/>
              <a:gd name="T87" fmla="*/ 1100 h 3379"/>
              <a:gd name="T88" fmla="*/ 231 w 3384"/>
              <a:gd name="T89" fmla="*/ 837 h 3379"/>
              <a:gd name="T90" fmla="*/ 398 w 3384"/>
              <a:gd name="T91" fmla="*/ 601 h 3379"/>
              <a:gd name="T92" fmla="*/ 601 w 3384"/>
              <a:gd name="T93" fmla="*/ 397 h 3379"/>
              <a:gd name="T94" fmla="*/ 838 w 3384"/>
              <a:gd name="T95" fmla="*/ 230 h 3379"/>
              <a:gd name="T96" fmla="*/ 1102 w 3384"/>
              <a:gd name="T97" fmla="*/ 106 h 3379"/>
              <a:gd name="T98" fmla="*/ 1388 w 3384"/>
              <a:gd name="T99" fmla="*/ 28 h 3379"/>
              <a:gd name="T100" fmla="*/ 1691 w 3384"/>
              <a:gd name="T101" fmla="*/ 0 h 3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4" h="3379">
                <a:moveTo>
                  <a:pt x="681" y="1226"/>
                </a:moveTo>
                <a:lnTo>
                  <a:pt x="679" y="1241"/>
                </a:lnTo>
                <a:lnTo>
                  <a:pt x="679" y="1256"/>
                </a:lnTo>
                <a:lnTo>
                  <a:pt x="679" y="2213"/>
                </a:lnTo>
                <a:lnTo>
                  <a:pt x="681" y="2245"/>
                </a:lnTo>
                <a:lnTo>
                  <a:pt x="690" y="2275"/>
                </a:lnTo>
                <a:lnTo>
                  <a:pt x="703" y="2304"/>
                </a:lnTo>
                <a:lnTo>
                  <a:pt x="721" y="2329"/>
                </a:lnTo>
                <a:lnTo>
                  <a:pt x="743" y="2350"/>
                </a:lnTo>
                <a:lnTo>
                  <a:pt x="768" y="2369"/>
                </a:lnTo>
                <a:lnTo>
                  <a:pt x="796" y="2382"/>
                </a:lnTo>
                <a:lnTo>
                  <a:pt x="827" y="2391"/>
                </a:lnTo>
                <a:lnTo>
                  <a:pt x="860" y="2394"/>
                </a:lnTo>
                <a:lnTo>
                  <a:pt x="2524" y="2394"/>
                </a:lnTo>
                <a:lnTo>
                  <a:pt x="2557" y="2391"/>
                </a:lnTo>
                <a:lnTo>
                  <a:pt x="2588" y="2382"/>
                </a:lnTo>
                <a:lnTo>
                  <a:pt x="2616" y="2369"/>
                </a:lnTo>
                <a:lnTo>
                  <a:pt x="2641" y="2350"/>
                </a:lnTo>
                <a:lnTo>
                  <a:pt x="2663" y="2329"/>
                </a:lnTo>
                <a:lnTo>
                  <a:pt x="2681" y="2304"/>
                </a:lnTo>
                <a:lnTo>
                  <a:pt x="2694" y="2275"/>
                </a:lnTo>
                <a:lnTo>
                  <a:pt x="2703" y="2245"/>
                </a:lnTo>
                <a:lnTo>
                  <a:pt x="2705" y="2213"/>
                </a:lnTo>
                <a:lnTo>
                  <a:pt x="2705" y="2213"/>
                </a:lnTo>
                <a:lnTo>
                  <a:pt x="2705" y="1256"/>
                </a:lnTo>
                <a:lnTo>
                  <a:pt x="2705" y="1241"/>
                </a:lnTo>
                <a:lnTo>
                  <a:pt x="2703" y="1226"/>
                </a:lnTo>
                <a:lnTo>
                  <a:pt x="1747" y="1821"/>
                </a:lnTo>
                <a:lnTo>
                  <a:pt x="1742" y="1823"/>
                </a:lnTo>
                <a:lnTo>
                  <a:pt x="1738" y="1825"/>
                </a:lnTo>
                <a:lnTo>
                  <a:pt x="1718" y="1833"/>
                </a:lnTo>
                <a:lnTo>
                  <a:pt x="1716" y="1833"/>
                </a:lnTo>
                <a:lnTo>
                  <a:pt x="1692" y="1836"/>
                </a:lnTo>
                <a:lnTo>
                  <a:pt x="1691" y="1836"/>
                </a:lnTo>
                <a:lnTo>
                  <a:pt x="1668" y="1833"/>
                </a:lnTo>
                <a:lnTo>
                  <a:pt x="1666" y="1833"/>
                </a:lnTo>
                <a:lnTo>
                  <a:pt x="1646" y="1825"/>
                </a:lnTo>
                <a:lnTo>
                  <a:pt x="1642" y="1823"/>
                </a:lnTo>
                <a:lnTo>
                  <a:pt x="1637" y="1821"/>
                </a:lnTo>
                <a:lnTo>
                  <a:pt x="681" y="1226"/>
                </a:lnTo>
                <a:close/>
                <a:moveTo>
                  <a:pt x="1692" y="593"/>
                </a:moveTo>
                <a:lnTo>
                  <a:pt x="691" y="1217"/>
                </a:lnTo>
                <a:lnTo>
                  <a:pt x="2693" y="1217"/>
                </a:lnTo>
                <a:lnTo>
                  <a:pt x="1692" y="593"/>
                </a:lnTo>
                <a:close/>
                <a:moveTo>
                  <a:pt x="1691" y="0"/>
                </a:moveTo>
                <a:lnTo>
                  <a:pt x="1795" y="3"/>
                </a:lnTo>
                <a:lnTo>
                  <a:pt x="1897" y="12"/>
                </a:lnTo>
                <a:lnTo>
                  <a:pt x="1996" y="28"/>
                </a:lnTo>
                <a:lnTo>
                  <a:pt x="2094" y="48"/>
                </a:lnTo>
                <a:lnTo>
                  <a:pt x="2189" y="74"/>
                </a:lnTo>
                <a:lnTo>
                  <a:pt x="2282" y="106"/>
                </a:lnTo>
                <a:lnTo>
                  <a:pt x="2373" y="143"/>
                </a:lnTo>
                <a:lnTo>
                  <a:pt x="2461" y="184"/>
                </a:lnTo>
                <a:lnTo>
                  <a:pt x="2546" y="230"/>
                </a:lnTo>
                <a:lnTo>
                  <a:pt x="2628" y="282"/>
                </a:lnTo>
                <a:lnTo>
                  <a:pt x="2706" y="337"/>
                </a:lnTo>
                <a:lnTo>
                  <a:pt x="2783" y="397"/>
                </a:lnTo>
                <a:lnTo>
                  <a:pt x="2854" y="462"/>
                </a:lnTo>
                <a:lnTo>
                  <a:pt x="2922" y="530"/>
                </a:lnTo>
                <a:lnTo>
                  <a:pt x="2986" y="601"/>
                </a:lnTo>
                <a:lnTo>
                  <a:pt x="3046" y="677"/>
                </a:lnTo>
                <a:lnTo>
                  <a:pt x="3102" y="755"/>
                </a:lnTo>
                <a:lnTo>
                  <a:pt x="3153" y="837"/>
                </a:lnTo>
                <a:lnTo>
                  <a:pt x="3200" y="921"/>
                </a:lnTo>
                <a:lnTo>
                  <a:pt x="3242" y="1010"/>
                </a:lnTo>
                <a:lnTo>
                  <a:pt x="3278" y="1100"/>
                </a:lnTo>
                <a:lnTo>
                  <a:pt x="3310" y="1193"/>
                </a:lnTo>
                <a:lnTo>
                  <a:pt x="3336" y="1288"/>
                </a:lnTo>
                <a:lnTo>
                  <a:pt x="3357" y="1386"/>
                </a:lnTo>
                <a:lnTo>
                  <a:pt x="3372" y="1486"/>
                </a:lnTo>
                <a:lnTo>
                  <a:pt x="3381" y="1586"/>
                </a:lnTo>
                <a:lnTo>
                  <a:pt x="3384" y="1689"/>
                </a:lnTo>
                <a:lnTo>
                  <a:pt x="3381" y="1792"/>
                </a:lnTo>
                <a:lnTo>
                  <a:pt x="3372" y="1894"/>
                </a:lnTo>
                <a:lnTo>
                  <a:pt x="3357" y="1993"/>
                </a:lnTo>
                <a:lnTo>
                  <a:pt x="3336" y="2090"/>
                </a:lnTo>
                <a:lnTo>
                  <a:pt x="3310" y="2186"/>
                </a:lnTo>
                <a:lnTo>
                  <a:pt x="3278" y="2278"/>
                </a:lnTo>
                <a:lnTo>
                  <a:pt x="3242" y="2369"/>
                </a:lnTo>
                <a:lnTo>
                  <a:pt x="3200" y="2457"/>
                </a:lnTo>
                <a:lnTo>
                  <a:pt x="3153" y="2542"/>
                </a:lnTo>
                <a:lnTo>
                  <a:pt x="3102" y="2624"/>
                </a:lnTo>
                <a:lnTo>
                  <a:pt x="3046" y="2703"/>
                </a:lnTo>
                <a:lnTo>
                  <a:pt x="2986" y="2778"/>
                </a:lnTo>
                <a:lnTo>
                  <a:pt x="2922" y="2849"/>
                </a:lnTo>
                <a:lnTo>
                  <a:pt x="2854" y="2918"/>
                </a:lnTo>
                <a:lnTo>
                  <a:pt x="2783" y="2982"/>
                </a:lnTo>
                <a:lnTo>
                  <a:pt x="2706" y="3041"/>
                </a:lnTo>
                <a:lnTo>
                  <a:pt x="2628" y="3097"/>
                </a:lnTo>
                <a:lnTo>
                  <a:pt x="2546" y="3148"/>
                </a:lnTo>
                <a:lnTo>
                  <a:pt x="2461" y="3195"/>
                </a:lnTo>
                <a:lnTo>
                  <a:pt x="2373" y="3237"/>
                </a:lnTo>
                <a:lnTo>
                  <a:pt x="2282" y="3273"/>
                </a:lnTo>
                <a:lnTo>
                  <a:pt x="2189" y="3305"/>
                </a:lnTo>
                <a:lnTo>
                  <a:pt x="2094" y="3331"/>
                </a:lnTo>
                <a:lnTo>
                  <a:pt x="1996" y="3352"/>
                </a:lnTo>
                <a:lnTo>
                  <a:pt x="1897" y="3366"/>
                </a:lnTo>
                <a:lnTo>
                  <a:pt x="1795" y="3376"/>
                </a:lnTo>
                <a:lnTo>
                  <a:pt x="1691" y="3379"/>
                </a:lnTo>
                <a:lnTo>
                  <a:pt x="1589" y="3376"/>
                </a:lnTo>
                <a:lnTo>
                  <a:pt x="1487" y="3366"/>
                </a:lnTo>
                <a:lnTo>
                  <a:pt x="1388" y="3352"/>
                </a:lnTo>
                <a:lnTo>
                  <a:pt x="1290" y="3331"/>
                </a:lnTo>
                <a:lnTo>
                  <a:pt x="1195" y="3305"/>
                </a:lnTo>
                <a:lnTo>
                  <a:pt x="1102" y="3273"/>
                </a:lnTo>
                <a:lnTo>
                  <a:pt x="1011" y="3237"/>
                </a:lnTo>
                <a:lnTo>
                  <a:pt x="923" y="3195"/>
                </a:lnTo>
                <a:lnTo>
                  <a:pt x="838" y="3148"/>
                </a:lnTo>
                <a:lnTo>
                  <a:pt x="756" y="3097"/>
                </a:lnTo>
                <a:lnTo>
                  <a:pt x="678" y="3041"/>
                </a:lnTo>
                <a:lnTo>
                  <a:pt x="601" y="2982"/>
                </a:lnTo>
                <a:lnTo>
                  <a:pt x="530" y="2918"/>
                </a:lnTo>
                <a:lnTo>
                  <a:pt x="462" y="2849"/>
                </a:lnTo>
                <a:lnTo>
                  <a:pt x="398" y="2778"/>
                </a:lnTo>
                <a:lnTo>
                  <a:pt x="338" y="2703"/>
                </a:lnTo>
                <a:lnTo>
                  <a:pt x="282" y="2624"/>
                </a:lnTo>
                <a:lnTo>
                  <a:pt x="231" y="2542"/>
                </a:lnTo>
                <a:lnTo>
                  <a:pt x="184" y="2457"/>
                </a:lnTo>
                <a:lnTo>
                  <a:pt x="142" y="2369"/>
                </a:lnTo>
                <a:lnTo>
                  <a:pt x="106" y="2278"/>
                </a:lnTo>
                <a:lnTo>
                  <a:pt x="74" y="2186"/>
                </a:lnTo>
                <a:lnTo>
                  <a:pt x="47" y="2090"/>
                </a:lnTo>
                <a:lnTo>
                  <a:pt x="27" y="1993"/>
                </a:lnTo>
                <a:lnTo>
                  <a:pt x="12" y="1894"/>
                </a:lnTo>
                <a:lnTo>
                  <a:pt x="3" y="1792"/>
                </a:lnTo>
                <a:lnTo>
                  <a:pt x="0" y="1689"/>
                </a:lnTo>
                <a:lnTo>
                  <a:pt x="3" y="1586"/>
                </a:lnTo>
                <a:lnTo>
                  <a:pt x="12" y="1486"/>
                </a:lnTo>
                <a:lnTo>
                  <a:pt x="27" y="1386"/>
                </a:lnTo>
                <a:lnTo>
                  <a:pt x="47" y="1288"/>
                </a:lnTo>
                <a:lnTo>
                  <a:pt x="74" y="1193"/>
                </a:lnTo>
                <a:lnTo>
                  <a:pt x="106" y="1100"/>
                </a:lnTo>
                <a:lnTo>
                  <a:pt x="142" y="1010"/>
                </a:lnTo>
                <a:lnTo>
                  <a:pt x="184" y="921"/>
                </a:lnTo>
                <a:lnTo>
                  <a:pt x="231" y="837"/>
                </a:lnTo>
                <a:lnTo>
                  <a:pt x="282" y="755"/>
                </a:lnTo>
                <a:lnTo>
                  <a:pt x="338" y="677"/>
                </a:lnTo>
                <a:lnTo>
                  <a:pt x="398" y="601"/>
                </a:lnTo>
                <a:lnTo>
                  <a:pt x="462" y="530"/>
                </a:lnTo>
                <a:lnTo>
                  <a:pt x="530" y="462"/>
                </a:lnTo>
                <a:lnTo>
                  <a:pt x="601" y="397"/>
                </a:lnTo>
                <a:lnTo>
                  <a:pt x="678" y="337"/>
                </a:lnTo>
                <a:lnTo>
                  <a:pt x="756" y="282"/>
                </a:lnTo>
                <a:lnTo>
                  <a:pt x="838" y="230"/>
                </a:lnTo>
                <a:lnTo>
                  <a:pt x="923" y="184"/>
                </a:lnTo>
                <a:lnTo>
                  <a:pt x="1011" y="143"/>
                </a:lnTo>
                <a:lnTo>
                  <a:pt x="1102" y="106"/>
                </a:lnTo>
                <a:lnTo>
                  <a:pt x="1195" y="74"/>
                </a:lnTo>
                <a:lnTo>
                  <a:pt x="1290" y="48"/>
                </a:lnTo>
                <a:lnTo>
                  <a:pt x="1388" y="28"/>
                </a:lnTo>
                <a:lnTo>
                  <a:pt x="1487" y="12"/>
                </a:lnTo>
                <a:lnTo>
                  <a:pt x="1589" y="3"/>
                </a:lnTo>
                <a:lnTo>
                  <a:pt x="169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32106" y="1366604"/>
            <a:ext cx="3806004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 dirty="0">
                <a:solidFill>
                  <a:srgbClr val="545850"/>
                </a:solidFill>
                <a:cs typeface="Calibri" pitchFamily="34" charset="0"/>
              </a:rPr>
              <a:t>5301 Northshore Drive</a:t>
            </a:r>
          </a:p>
          <a:p>
            <a:r>
              <a:rPr lang="en-US" sz="1600" dirty="0">
                <a:solidFill>
                  <a:srgbClr val="545850"/>
                </a:solidFill>
                <a:cs typeface="Calibri" pitchFamily="34" charset="0"/>
              </a:rPr>
              <a:t>North Little Rock, AR, 72118</a:t>
            </a:r>
            <a:endParaRPr lang="en-US" sz="1600" b="1" dirty="0">
              <a:solidFill>
                <a:srgbClr val="545850"/>
              </a:solidFill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2106" y="2235484"/>
            <a:ext cx="3804371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2000" b="1" cap="all" dirty="0">
                <a:solidFill>
                  <a:srgbClr val="545850"/>
                </a:solidFill>
                <a:latin typeface="+mj-lt"/>
                <a:ea typeface="Microsoft YaHei" pitchFamily="34" charset="-122"/>
                <a:cs typeface="Segoe UI" panose="020B0502040204020203" pitchFamily="34" charset="0"/>
              </a:rPr>
              <a:t>EMAIL</a:t>
            </a:r>
            <a:endParaRPr lang="en-US" sz="1800" b="1" cap="all" dirty="0">
              <a:solidFill>
                <a:srgbClr val="545850"/>
              </a:solidFill>
              <a:latin typeface="+mj-lt"/>
              <a:ea typeface="Microsoft YaHei" pitchFamily="34" charset="-122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5319" y="3266442"/>
            <a:ext cx="378920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2000" b="1" cap="all" dirty="0">
                <a:solidFill>
                  <a:srgbClr val="545850"/>
                </a:solidFill>
                <a:latin typeface="+mj-lt"/>
                <a:ea typeface="Microsoft YaHei" pitchFamily="34" charset="-122"/>
                <a:cs typeface="Segoe UI" panose="020B0502040204020203" pitchFamily="34" charset="0"/>
              </a:rPr>
              <a:t>WEBSITE</a:t>
            </a:r>
            <a:endParaRPr lang="en-US" sz="1800" b="1" cap="all" dirty="0">
              <a:solidFill>
                <a:srgbClr val="545850"/>
              </a:solidFill>
              <a:latin typeface="+mj-lt"/>
              <a:ea typeface="Microsoft YaHei" pitchFamily="34" charset="-122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2106" y="2515880"/>
            <a:ext cx="3804537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800" i="0" u="sng" dirty="0">
                <a:solidFill>
                  <a:schemeClr val="accent2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EE.EnterpriseGroup@arkansas.gov</a:t>
            </a:r>
            <a:endParaRPr lang="en-US" sz="1800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35555" y="3592493"/>
            <a:ext cx="3768734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cs typeface="Calibri" pitchFamily="34" charset="0"/>
              </a:rPr>
              <a:t>https://www.adeq.state.ar.us/</a:t>
            </a:r>
          </a:p>
        </p:txBody>
      </p:sp>
      <p:pic>
        <p:nvPicPr>
          <p:cNvPr id="49" name="Picture Placeholder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4" t="32259" r="48858" b="-18754"/>
          <a:stretch/>
        </p:blipFill>
        <p:spPr>
          <a:xfrm>
            <a:off x="5427735" y="-1"/>
            <a:ext cx="3716265" cy="5143501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657878" y="4208624"/>
            <a:ext cx="365635" cy="365635"/>
            <a:chOff x="3641771" y="4393798"/>
            <a:chExt cx="365635" cy="365635"/>
          </a:xfrm>
        </p:grpSpPr>
        <p:sp>
          <p:nvSpPr>
            <p:cNvPr id="50" name="Freeform 6"/>
            <p:cNvSpPr>
              <a:spLocks noEditPoints="1"/>
            </p:cNvSpPr>
            <p:nvPr/>
          </p:nvSpPr>
          <p:spPr bwMode="auto">
            <a:xfrm>
              <a:off x="3641771" y="4393798"/>
              <a:ext cx="365635" cy="365635"/>
            </a:xfrm>
            <a:custGeom>
              <a:avLst/>
              <a:gdLst>
                <a:gd name="T0" fmla="*/ 1657 w 3993"/>
                <a:gd name="T1" fmla="*/ 346 h 3992"/>
                <a:gd name="T2" fmla="*/ 1242 w 3993"/>
                <a:gd name="T3" fmla="*/ 490 h 3992"/>
                <a:gd name="T4" fmla="*/ 884 w 3993"/>
                <a:gd name="T5" fmla="*/ 732 h 3992"/>
                <a:gd name="T6" fmla="*/ 600 w 3993"/>
                <a:gd name="T7" fmla="*/ 1054 h 3992"/>
                <a:gd name="T8" fmla="*/ 405 w 3993"/>
                <a:gd name="T9" fmla="*/ 1443 h 3992"/>
                <a:gd name="T10" fmla="*/ 315 w 3993"/>
                <a:gd name="T11" fmla="*/ 1881 h 3992"/>
                <a:gd name="T12" fmla="*/ 346 w 3993"/>
                <a:gd name="T13" fmla="*/ 2335 h 3992"/>
                <a:gd name="T14" fmla="*/ 490 w 3993"/>
                <a:gd name="T15" fmla="*/ 2750 h 3992"/>
                <a:gd name="T16" fmla="*/ 732 w 3993"/>
                <a:gd name="T17" fmla="*/ 3108 h 3992"/>
                <a:gd name="T18" fmla="*/ 1055 w 3993"/>
                <a:gd name="T19" fmla="*/ 3392 h 3992"/>
                <a:gd name="T20" fmla="*/ 1443 w 3993"/>
                <a:gd name="T21" fmla="*/ 3586 h 3992"/>
                <a:gd name="T22" fmla="*/ 1881 w 3993"/>
                <a:gd name="T23" fmla="*/ 3676 h 3992"/>
                <a:gd name="T24" fmla="*/ 2336 w 3993"/>
                <a:gd name="T25" fmla="*/ 3646 h 3992"/>
                <a:gd name="T26" fmla="*/ 2751 w 3993"/>
                <a:gd name="T27" fmla="*/ 3501 h 3992"/>
                <a:gd name="T28" fmla="*/ 3109 w 3993"/>
                <a:gd name="T29" fmla="*/ 3260 h 3992"/>
                <a:gd name="T30" fmla="*/ 3394 w 3993"/>
                <a:gd name="T31" fmla="*/ 2937 h 3992"/>
                <a:gd name="T32" fmla="*/ 3588 w 3993"/>
                <a:gd name="T33" fmla="*/ 2548 h 3992"/>
                <a:gd name="T34" fmla="*/ 3678 w 3993"/>
                <a:gd name="T35" fmla="*/ 2111 h 3992"/>
                <a:gd name="T36" fmla="*/ 3647 w 3993"/>
                <a:gd name="T37" fmla="*/ 1656 h 3992"/>
                <a:gd name="T38" fmla="*/ 3503 w 3993"/>
                <a:gd name="T39" fmla="*/ 1241 h 3992"/>
                <a:gd name="T40" fmla="*/ 3261 w 3993"/>
                <a:gd name="T41" fmla="*/ 883 h 3992"/>
                <a:gd name="T42" fmla="*/ 2938 w 3993"/>
                <a:gd name="T43" fmla="*/ 599 h 3992"/>
                <a:gd name="T44" fmla="*/ 2550 w 3993"/>
                <a:gd name="T45" fmla="*/ 405 h 3992"/>
                <a:gd name="T46" fmla="*/ 2111 w 3993"/>
                <a:gd name="T47" fmla="*/ 315 h 3992"/>
                <a:gd name="T48" fmla="*/ 2238 w 3993"/>
                <a:gd name="T49" fmla="*/ 14 h 3992"/>
                <a:gd name="T50" fmla="*/ 2693 w 3993"/>
                <a:gd name="T51" fmla="*/ 125 h 3992"/>
                <a:gd name="T52" fmla="*/ 3101 w 3993"/>
                <a:gd name="T53" fmla="*/ 333 h 3992"/>
                <a:gd name="T54" fmla="*/ 3448 w 3993"/>
                <a:gd name="T55" fmla="*/ 625 h 3992"/>
                <a:gd name="T56" fmla="*/ 3720 w 3993"/>
                <a:gd name="T57" fmla="*/ 989 h 3992"/>
                <a:gd name="T58" fmla="*/ 3906 w 3993"/>
                <a:gd name="T59" fmla="*/ 1409 h 3992"/>
                <a:gd name="T60" fmla="*/ 3990 w 3993"/>
                <a:gd name="T61" fmla="*/ 1874 h 3992"/>
                <a:gd name="T62" fmla="*/ 3961 w 3993"/>
                <a:gd name="T63" fmla="*/ 2354 h 3992"/>
                <a:gd name="T64" fmla="*/ 3825 w 3993"/>
                <a:gd name="T65" fmla="*/ 2798 h 3992"/>
                <a:gd name="T66" fmla="*/ 3594 w 3993"/>
                <a:gd name="T67" fmla="*/ 3193 h 3992"/>
                <a:gd name="T68" fmla="*/ 3283 w 3993"/>
                <a:gd name="T69" fmla="*/ 3522 h 3992"/>
                <a:gd name="T70" fmla="*/ 2904 w 3993"/>
                <a:gd name="T71" fmla="*/ 3774 h 3992"/>
                <a:gd name="T72" fmla="*/ 2471 w 3993"/>
                <a:gd name="T73" fmla="*/ 3934 h 3992"/>
                <a:gd name="T74" fmla="*/ 1996 w 3993"/>
                <a:gd name="T75" fmla="*/ 3992 h 3992"/>
                <a:gd name="T76" fmla="*/ 1522 w 3993"/>
                <a:gd name="T77" fmla="*/ 3934 h 3992"/>
                <a:gd name="T78" fmla="*/ 1089 w 3993"/>
                <a:gd name="T79" fmla="*/ 3774 h 3992"/>
                <a:gd name="T80" fmla="*/ 710 w 3993"/>
                <a:gd name="T81" fmla="*/ 3522 h 3992"/>
                <a:gd name="T82" fmla="*/ 398 w 3993"/>
                <a:gd name="T83" fmla="*/ 3193 h 3992"/>
                <a:gd name="T84" fmla="*/ 169 w 3993"/>
                <a:gd name="T85" fmla="*/ 2798 h 3992"/>
                <a:gd name="T86" fmla="*/ 33 w 3993"/>
                <a:gd name="T87" fmla="*/ 2354 h 3992"/>
                <a:gd name="T88" fmla="*/ 3 w 3993"/>
                <a:gd name="T89" fmla="*/ 1874 h 3992"/>
                <a:gd name="T90" fmla="*/ 87 w 3993"/>
                <a:gd name="T91" fmla="*/ 1409 h 3992"/>
                <a:gd name="T92" fmla="*/ 273 w 3993"/>
                <a:gd name="T93" fmla="*/ 989 h 3992"/>
                <a:gd name="T94" fmla="*/ 545 w 3993"/>
                <a:gd name="T95" fmla="*/ 625 h 3992"/>
                <a:gd name="T96" fmla="*/ 892 w 3993"/>
                <a:gd name="T97" fmla="*/ 333 h 3992"/>
                <a:gd name="T98" fmla="*/ 1300 w 3993"/>
                <a:gd name="T99" fmla="*/ 125 h 3992"/>
                <a:gd name="T100" fmla="*/ 1756 w 3993"/>
                <a:gd name="T101" fmla="*/ 14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93" h="3992">
                  <a:moveTo>
                    <a:pt x="1996" y="312"/>
                  </a:moveTo>
                  <a:lnTo>
                    <a:pt x="1881" y="315"/>
                  </a:lnTo>
                  <a:lnTo>
                    <a:pt x="1768" y="327"/>
                  </a:lnTo>
                  <a:lnTo>
                    <a:pt x="1657" y="346"/>
                  </a:lnTo>
                  <a:lnTo>
                    <a:pt x="1549" y="372"/>
                  </a:lnTo>
                  <a:lnTo>
                    <a:pt x="1443" y="405"/>
                  </a:lnTo>
                  <a:lnTo>
                    <a:pt x="1340" y="444"/>
                  </a:lnTo>
                  <a:lnTo>
                    <a:pt x="1242" y="490"/>
                  </a:lnTo>
                  <a:lnTo>
                    <a:pt x="1146" y="542"/>
                  </a:lnTo>
                  <a:lnTo>
                    <a:pt x="1055" y="599"/>
                  </a:lnTo>
                  <a:lnTo>
                    <a:pt x="968" y="662"/>
                  </a:lnTo>
                  <a:lnTo>
                    <a:pt x="884" y="732"/>
                  </a:lnTo>
                  <a:lnTo>
                    <a:pt x="805" y="806"/>
                  </a:lnTo>
                  <a:lnTo>
                    <a:pt x="732" y="883"/>
                  </a:lnTo>
                  <a:lnTo>
                    <a:pt x="663" y="967"/>
                  </a:lnTo>
                  <a:lnTo>
                    <a:pt x="600" y="1054"/>
                  </a:lnTo>
                  <a:lnTo>
                    <a:pt x="541" y="1145"/>
                  </a:lnTo>
                  <a:lnTo>
                    <a:pt x="490" y="1241"/>
                  </a:lnTo>
                  <a:lnTo>
                    <a:pt x="444" y="1341"/>
                  </a:lnTo>
                  <a:lnTo>
                    <a:pt x="405" y="1443"/>
                  </a:lnTo>
                  <a:lnTo>
                    <a:pt x="373" y="1548"/>
                  </a:lnTo>
                  <a:lnTo>
                    <a:pt x="346" y="1656"/>
                  </a:lnTo>
                  <a:lnTo>
                    <a:pt x="328" y="1767"/>
                  </a:lnTo>
                  <a:lnTo>
                    <a:pt x="315" y="1881"/>
                  </a:lnTo>
                  <a:lnTo>
                    <a:pt x="312" y="1996"/>
                  </a:lnTo>
                  <a:lnTo>
                    <a:pt x="315" y="2111"/>
                  </a:lnTo>
                  <a:lnTo>
                    <a:pt x="328" y="2224"/>
                  </a:lnTo>
                  <a:lnTo>
                    <a:pt x="346" y="2335"/>
                  </a:lnTo>
                  <a:lnTo>
                    <a:pt x="373" y="2443"/>
                  </a:lnTo>
                  <a:lnTo>
                    <a:pt x="405" y="2548"/>
                  </a:lnTo>
                  <a:lnTo>
                    <a:pt x="444" y="2652"/>
                  </a:lnTo>
                  <a:lnTo>
                    <a:pt x="490" y="2750"/>
                  </a:lnTo>
                  <a:lnTo>
                    <a:pt x="541" y="2846"/>
                  </a:lnTo>
                  <a:lnTo>
                    <a:pt x="600" y="2937"/>
                  </a:lnTo>
                  <a:lnTo>
                    <a:pt x="663" y="3024"/>
                  </a:lnTo>
                  <a:lnTo>
                    <a:pt x="732" y="3108"/>
                  </a:lnTo>
                  <a:lnTo>
                    <a:pt x="805" y="3187"/>
                  </a:lnTo>
                  <a:lnTo>
                    <a:pt x="884" y="3260"/>
                  </a:lnTo>
                  <a:lnTo>
                    <a:pt x="968" y="3329"/>
                  </a:lnTo>
                  <a:lnTo>
                    <a:pt x="1055" y="3392"/>
                  </a:lnTo>
                  <a:lnTo>
                    <a:pt x="1146" y="3450"/>
                  </a:lnTo>
                  <a:lnTo>
                    <a:pt x="1242" y="3501"/>
                  </a:lnTo>
                  <a:lnTo>
                    <a:pt x="1340" y="3547"/>
                  </a:lnTo>
                  <a:lnTo>
                    <a:pt x="1443" y="3586"/>
                  </a:lnTo>
                  <a:lnTo>
                    <a:pt x="1549" y="3619"/>
                  </a:lnTo>
                  <a:lnTo>
                    <a:pt x="1657" y="3646"/>
                  </a:lnTo>
                  <a:lnTo>
                    <a:pt x="1768" y="3664"/>
                  </a:lnTo>
                  <a:lnTo>
                    <a:pt x="1881" y="3676"/>
                  </a:lnTo>
                  <a:lnTo>
                    <a:pt x="1996" y="3680"/>
                  </a:lnTo>
                  <a:lnTo>
                    <a:pt x="2111" y="3676"/>
                  </a:lnTo>
                  <a:lnTo>
                    <a:pt x="2225" y="3664"/>
                  </a:lnTo>
                  <a:lnTo>
                    <a:pt x="2336" y="3646"/>
                  </a:lnTo>
                  <a:lnTo>
                    <a:pt x="2444" y="3619"/>
                  </a:lnTo>
                  <a:lnTo>
                    <a:pt x="2550" y="3586"/>
                  </a:lnTo>
                  <a:lnTo>
                    <a:pt x="2652" y="3547"/>
                  </a:lnTo>
                  <a:lnTo>
                    <a:pt x="2751" y="3501"/>
                  </a:lnTo>
                  <a:lnTo>
                    <a:pt x="2847" y="3450"/>
                  </a:lnTo>
                  <a:lnTo>
                    <a:pt x="2938" y="3392"/>
                  </a:lnTo>
                  <a:lnTo>
                    <a:pt x="3026" y="3329"/>
                  </a:lnTo>
                  <a:lnTo>
                    <a:pt x="3109" y="3260"/>
                  </a:lnTo>
                  <a:lnTo>
                    <a:pt x="3187" y="3187"/>
                  </a:lnTo>
                  <a:lnTo>
                    <a:pt x="3261" y="3108"/>
                  </a:lnTo>
                  <a:lnTo>
                    <a:pt x="3330" y="3024"/>
                  </a:lnTo>
                  <a:lnTo>
                    <a:pt x="3394" y="2937"/>
                  </a:lnTo>
                  <a:lnTo>
                    <a:pt x="3451" y="2846"/>
                  </a:lnTo>
                  <a:lnTo>
                    <a:pt x="3503" y="2750"/>
                  </a:lnTo>
                  <a:lnTo>
                    <a:pt x="3549" y="2652"/>
                  </a:lnTo>
                  <a:lnTo>
                    <a:pt x="3588" y="2548"/>
                  </a:lnTo>
                  <a:lnTo>
                    <a:pt x="3621" y="2443"/>
                  </a:lnTo>
                  <a:lnTo>
                    <a:pt x="3647" y="2335"/>
                  </a:lnTo>
                  <a:lnTo>
                    <a:pt x="3666" y="2224"/>
                  </a:lnTo>
                  <a:lnTo>
                    <a:pt x="3678" y="2111"/>
                  </a:lnTo>
                  <a:lnTo>
                    <a:pt x="3681" y="1996"/>
                  </a:lnTo>
                  <a:lnTo>
                    <a:pt x="3678" y="1881"/>
                  </a:lnTo>
                  <a:lnTo>
                    <a:pt x="3666" y="1767"/>
                  </a:lnTo>
                  <a:lnTo>
                    <a:pt x="3647" y="1656"/>
                  </a:lnTo>
                  <a:lnTo>
                    <a:pt x="3621" y="1548"/>
                  </a:lnTo>
                  <a:lnTo>
                    <a:pt x="3588" y="1443"/>
                  </a:lnTo>
                  <a:lnTo>
                    <a:pt x="3549" y="1341"/>
                  </a:lnTo>
                  <a:lnTo>
                    <a:pt x="3503" y="1241"/>
                  </a:lnTo>
                  <a:lnTo>
                    <a:pt x="3451" y="1145"/>
                  </a:lnTo>
                  <a:lnTo>
                    <a:pt x="3394" y="1054"/>
                  </a:lnTo>
                  <a:lnTo>
                    <a:pt x="3330" y="967"/>
                  </a:lnTo>
                  <a:lnTo>
                    <a:pt x="3261" y="883"/>
                  </a:lnTo>
                  <a:lnTo>
                    <a:pt x="3187" y="806"/>
                  </a:lnTo>
                  <a:lnTo>
                    <a:pt x="3109" y="732"/>
                  </a:lnTo>
                  <a:lnTo>
                    <a:pt x="3026" y="662"/>
                  </a:lnTo>
                  <a:lnTo>
                    <a:pt x="2938" y="599"/>
                  </a:lnTo>
                  <a:lnTo>
                    <a:pt x="2847" y="542"/>
                  </a:lnTo>
                  <a:lnTo>
                    <a:pt x="2751" y="490"/>
                  </a:lnTo>
                  <a:lnTo>
                    <a:pt x="2652" y="444"/>
                  </a:lnTo>
                  <a:lnTo>
                    <a:pt x="2550" y="405"/>
                  </a:lnTo>
                  <a:lnTo>
                    <a:pt x="2444" y="372"/>
                  </a:lnTo>
                  <a:lnTo>
                    <a:pt x="2336" y="346"/>
                  </a:lnTo>
                  <a:lnTo>
                    <a:pt x="2225" y="327"/>
                  </a:lnTo>
                  <a:lnTo>
                    <a:pt x="2111" y="315"/>
                  </a:lnTo>
                  <a:lnTo>
                    <a:pt x="1996" y="312"/>
                  </a:lnTo>
                  <a:close/>
                  <a:moveTo>
                    <a:pt x="1996" y="0"/>
                  </a:moveTo>
                  <a:lnTo>
                    <a:pt x="2119" y="3"/>
                  </a:lnTo>
                  <a:lnTo>
                    <a:pt x="2238" y="14"/>
                  </a:lnTo>
                  <a:lnTo>
                    <a:pt x="2355" y="32"/>
                  </a:lnTo>
                  <a:lnTo>
                    <a:pt x="2471" y="57"/>
                  </a:lnTo>
                  <a:lnTo>
                    <a:pt x="2584" y="87"/>
                  </a:lnTo>
                  <a:lnTo>
                    <a:pt x="2693" y="125"/>
                  </a:lnTo>
                  <a:lnTo>
                    <a:pt x="2800" y="168"/>
                  </a:lnTo>
                  <a:lnTo>
                    <a:pt x="2904" y="217"/>
                  </a:lnTo>
                  <a:lnTo>
                    <a:pt x="3004" y="273"/>
                  </a:lnTo>
                  <a:lnTo>
                    <a:pt x="3101" y="333"/>
                  </a:lnTo>
                  <a:lnTo>
                    <a:pt x="3194" y="399"/>
                  </a:lnTo>
                  <a:lnTo>
                    <a:pt x="3283" y="469"/>
                  </a:lnTo>
                  <a:lnTo>
                    <a:pt x="3368" y="545"/>
                  </a:lnTo>
                  <a:lnTo>
                    <a:pt x="3448" y="625"/>
                  </a:lnTo>
                  <a:lnTo>
                    <a:pt x="3523" y="710"/>
                  </a:lnTo>
                  <a:lnTo>
                    <a:pt x="3594" y="798"/>
                  </a:lnTo>
                  <a:lnTo>
                    <a:pt x="3659" y="892"/>
                  </a:lnTo>
                  <a:lnTo>
                    <a:pt x="3720" y="989"/>
                  </a:lnTo>
                  <a:lnTo>
                    <a:pt x="3776" y="1088"/>
                  </a:lnTo>
                  <a:lnTo>
                    <a:pt x="3825" y="1193"/>
                  </a:lnTo>
                  <a:lnTo>
                    <a:pt x="3868" y="1300"/>
                  </a:lnTo>
                  <a:lnTo>
                    <a:pt x="3906" y="1409"/>
                  </a:lnTo>
                  <a:lnTo>
                    <a:pt x="3936" y="1522"/>
                  </a:lnTo>
                  <a:lnTo>
                    <a:pt x="3961" y="1637"/>
                  </a:lnTo>
                  <a:lnTo>
                    <a:pt x="3979" y="1755"/>
                  </a:lnTo>
                  <a:lnTo>
                    <a:pt x="3990" y="1874"/>
                  </a:lnTo>
                  <a:lnTo>
                    <a:pt x="3993" y="1996"/>
                  </a:lnTo>
                  <a:lnTo>
                    <a:pt x="3990" y="2118"/>
                  </a:lnTo>
                  <a:lnTo>
                    <a:pt x="3979" y="2236"/>
                  </a:lnTo>
                  <a:lnTo>
                    <a:pt x="3961" y="2354"/>
                  </a:lnTo>
                  <a:lnTo>
                    <a:pt x="3936" y="2470"/>
                  </a:lnTo>
                  <a:lnTo>
                    <a:pt x="3906" y="2582"/>
                  </a:lnTo>
                  <a:lnTo>
                    <a:pt x="3868" y="2692"/>
                  </a:lnTo>
                  <a:lnTo>
                    <a:pt x="3825" y="2798"/>
                  </a:lnTo>
                  <a:lnTo>
                    <a:pt x="3776" y="2903"/>
                  </a:lnTo>
                  <a:lnTo>
                    <a:pt x="3720" y="3004"/>
                  </a:lnTo>
                  <a:lnTo>
                    <a:pt x="3659" y="3099"/>
                  </a:lnTo>
                  <a:lnTo>
                    <a:pt x="3594" y="3193"/>
                  </a:lnTo>
                  <a:lnTo>
                    <a:pt x="3523" y="3281"/>
                  </a:lnTo>
                  <a:lnTo>
                    <a:pt x="3448" y="3366"/>
                  </a:lnTo>
                  <a:lnTo>
                    <a:pt x="3368" y="3447"/>
                  </a:lnTo>
                  <a:lnTo>
                    <a:pt x="3283" y="3522"/>
                  </a:lnTo>
                  <a:lnTo>
                    <a:pt x="3194" y="3593"/>
                  </a:lnTo>
                  <a:lnTo>
                    <a:pt x="3101" y="3659"/>
                  </a:lnTo>
                  <a:lnTo>
                    <a:pt x="3004" y="3718"/>
                  </a:lnTo>
                  <a:lnTo>
                    <a:pt x="2904" y="3774"/>
                  </a:lnTo>
                  <a:lnTo>
                    <a:pt x="2800" y="3823"/>
                  </a:lnTo>
                  <a:lnTo>
                    <a:pt x="2693" y="3866"/>
                  </a:lnTo>
                  <a:lnTo>
                    <a:pt x="2584" y="3904"/>
                  </a:lnTo>
                  <a:lnTo>
                    <a:pt x="2471" y="3934"/>
                  </a:lnTo>
                  <a:lnTo>
                    <a:pt x="2355" y="3959"/>
                  </a:lnTo>
                  <a:lnTo>
                    <a:pt x="2238" y="3977"/>
                  </a:lnTo>
                  <a:lnTo>
                    <a:pt x="2119" y="3988"/>
                  </a:lnTo>
                  <a:lnTo>
                    <a:pt x="1996" y="3992"/>
                  </a:lnTo>
                  <a:lnTo>
                    <a:pt x="1875" y="3988"/>
                  </a:lnTo>
                  <a:lnTo>
                    <a:pt x="1756" y="3977"/>
                  </a:lnTo>
                  <a:lnTo>
                    <a:pt x="1638" y="3959"/>
                  </a:lnTo>
                  <a:lnTo>
                    <a:pt x="1522" y="3934"/>
                  </a:lnTo>
                  <a:lnTo>
                    <a:pt x="1409" y="3904"/>
                  </a:lnTo>
                  <a:lnTo>
                    <a:pt x="1300" y="3866"/>
                  </a:lnTo>
                  <a:lnTo>
                    <a:pt x="1193" y="3823"/>
                  </a:lnTo>
                  <a:lnTo>
                    <a:pt x="1089" y="3774"/>
                  </a:lnTo>
                  <a:lnTo>
                    <a:pt x="988" y="3718"/>
                  </a:lnTo>
                  <a:lnTo>
                    <a:pt x="892" y="3659"/>
                  </a:lnTo>
                  <a:lnTo>
                    <a:pt x="799" y="3593"/>
                  </a:lnTo>
                  <a:lnTo>
                    <a:pt x="710" y="3522"/>
                  </a:lnTo>
                  <a:lnTo>
                    <a:pt x="625" y="3447"/>
                  </a:lnTo>
                  <a:lnTo>
                    <a:pt x="545" y="3366"/>
                  </a:lnTo>
                  <a:lnTo>
                    <a:pt x="470" y="3281"/>
                  </a:lnTo>
                  <a:lnTo>
                    <a:pt x="398" y="3193"/>
                  </a:lnTo>
                  <a:lnTo>
                    <a:pt x="332" y="3099"/>
                  </a:lnTo>
                  <a:lnTo>
                    <a:pt x="273" y="3004"/>
                  </a:lnTo>
                  <a:lnTo>
                    <a:pt x="217" y="2903"/>
                  </a:lnTo>
                  <a:lnTo>
                    <a:pt x="169" y="2798"/>
                  </a:lnTo>
                  <a:lnTo>
                    <a:pt x="125" y="2692"/>
                  </a:lnTo>
                  <a:lnTo>
                    <a:pt x="87" y="2582"/>
                  </a:lnTo>
                  <a:lnTo>
                    <a:pt x="57" y="2470"/>
                  </a:lnTo>
                  <a:lnTo>
                    <a:pt x="33" y="2354"/>
                  </a:lnTo>
                  <a:lnTo>
                    <a:pt x="14" y="2236"/>
                  </a:lnTo>
                  <a:lnTo>
                    <a:pt x="3" y="2118"/>
                  </a:lnTo>
                  <a:lnTo>
                    <a:pt x="0" y="1996"/>
                  </a:lnTo>
                  <a:lnTo>
                    <a:pt x="3" y="1874"/>
                  </a:lnTo>
                  <a:lnTo>
                    <a:pt x="14" y="1755"/>
                  </a:lnTo>
                  <a:lnTo>
                    <a:pt x="33" y="1637"/>
                  </a:lnTo>
                  <a:lnTo>
                    <a:pt x="57" y="1522"/>
                  </a:lnTo>
                  <a:lnTo>
                    <a:pt x="87" y="1409"/>
                  </a:lnTo>
                  <a:lnTo>
                    <a:pt x="125" y="1300"/>
                  </a:lnTo>
                  <a:lnTo>
                    <a:pt x="169" y="1193"/>
                  </a:lnTo>
                  <a:lnTo>
                    <a:pt x="217" y="1088"/>
                  </a:lnTo>
                  <a:lnTo>
                    <a:pt x="273" y="989"/>
                  </a:lnTo>
                  <a:lnTo>
                    <a:pt x="332" y="892"/>
                  </a:lnTo>
                  <a:lnTo>
                    <a:pt x="398" y="798"/>
                  </a:lnTo>
                  <a:lnTo>
                    <a:pt x="470" y="710"/>
                  </a:lnTo>
                  <a:lnTo>
                    <a:pt x="545" y="625"/>
                  </a:lnTo>
                  <a:lnTo>
                    <a:pt x="625" y="545"/>
                  </a:lnTo>
                  <a:lnTo>
                    <a:pt x="710" y="469"/>
                  </a:lnTo>
                  <a:lnTo>
                    <a:pt x="799" y="399"/>
                  </a:lnTo>
                  <a:lnTo>
                    <a:pt x="892" y="333"/>
                  </a:lnTo>
                  <a:lnTo>
                    <a:pt x="988" y="273"/>
                  </a:lnTo>
                  <a:lnTo>
                    <a:pt x="1089" y="217"/>
                  </a:lnTo>
                  <a:lnTo>
                    <a:pt x="1193" y="168"/>
                  </a:lnTo>
                  <a:lnTo>
                    <a:pt x="1300" y="125"/>
                  </a:lnTo>
                  <a:lnTo>
                    <a:pt x="1409" y="87"/>
                  </a:lnTo>
                  <a:lnTo>
                    <a:pt x="1522" y="57"/>
                  </a:lnTo>
                  <a:lnTo>
                    <a:pt x="1638" y="32"/>
                  </a:lnTo>
                  <a:lnTo>
                    <a:pt x="1756" y="14"/>
                  </a:lnTo>
                  <a:lnTo>
                    <a:pt x="1875" y="3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7"/>
            <p:cNvSpPr>
              <a:spLocks/>
            </p:cNvSpPr>
            <p:nvPr/>
          </p:nvSpPr>
          <p:spPr bwMode="auto">
            <a:xfrm>
              <a:off x="3780991" y="4485023"/>
              <a:ext cx="86829" cy="182818"/>
            </a:xfrm>
            <a:custGeom>
              <a:avLst/>
              <a:gdLst>
                <a:gd name="T0" fmla="*/ 686 w 949"/>
                <a:gd name="T1" fmla="*/ 0 h 1997"/>
                <a:gd name="T2" fmla="*/ 943 w 949"/>
                <a:gd name="T3" fmla="*/ 3 h 1997"/>
                <a:gd name="T4" fmla="*/ 943 w 949"/>
                <a:gd name="T5" fmla="*/ 344 h 1997"/>
                <a:gd name="T6" fmla="*/ 719 w 949"/>
                <a:gd name="T7" fmla="*/ 344 h 1997"/>
                <a:gd name="T8" fmla="*/ 706 w 949"/>
                <a:gd name="T9" fmla="*/ 345 h 1997"/>
                <a:gd name="T10" fmla="*/ 693 w 949"/>
                <a:gd name="T11" fmla="*/ 346 h 1997"/>
                <a:gd name="T12" fmla="*/ 677 w 949"/>
                <a:gd name="T13" fmla="*/ 350 h 1997"/>
                <a:gd name="T14" fmla="*/ 661 w 949"/>
                <a:gd name="T15" fmla="*/ 356 h 1997"/>
                <a:gd name="T16" fmla="*/ 646 w 949"/>
                <a:gd name="T17" fmla="*/ 363 h 1997"/>
                <a:gd name="T18" fmla="*/ 632 w 949"/>
                <a:gd name="T19" fmla="*/ 373 h 1997"/>
                <a:gd name="T20" fmla="*/ 620 w 949"/>
                <a:gd name="T21" fmla="*/ 385 h 1997"/>
                <a:gd name="T22" fmla="*/ 610 w 949"/>
                <a:gd name="T23" fmla="*/ 400 h 1997"/>
                <a:gd name="T24" fmla="*/ 603 w 949"/>
                <a:gd name="T25" fmla="*/ 418 h 1997"/>
                <a:gd name="T26" fmla="*/ 601 w 949"/>
                <a:gd name="T27" fmla="*/ 440 h 1997"/>
                <a:gd name="T28" fmla="*/ 601 w 949"/>
                <a:gd name="T29" fmla="*/ 693 h 1997"/>
                <a:gd name="T30" fmla="*/ 949 w 949"/>
                <a:gd name="T31" fmla="*/ 693 h 1997"/>
                <a:gd name="T32" fmla="*/ 894 w 949"/>
                <a:gd name="T33" fmla="*/ 1045 h 1997"/>
                <a:gd name="T34" fmla="*/ 601 w 949"/>
                <a:gd name="T35" fmla="*/ 1045 h 1997"/>
                <a:gd name="T36" fmla="*/ 601 w 949"/>
                <a:gd name="T37" fmla="*/ 1997 h 1997"/>
                <a:gd name="T38" fmla="*/ 255 w 949"/>
                <a:gd name="T39" fmla="*/ 1997 h 1997"/>
                <a:gd name="T40" fmla="*/ 255 w 949"/>
                <a:gd name="T41" fmla="*/ 1045 h 1997"/>
                <a:gd name="T42" fmla="*/ 0 w 949"/>
                <a:gd name="T43" fmla="*/ 1045 h 1997"/>
                <a:gd name="T44" fmla="*/ 0 w 949"/>
                <a:gd name="T45" fmla="*/ 693 h 1997"/>
                <a:gd name="T46" fmla="*/ 255 w 949"/>
                <a:gd name="T47" fmla="*/ 693 h 1997"/>
                <a:gd name="T48" fmla="*/ 255 w 949"/>
                <a:gd name="T49" fmla="*/ 419 h 1997"/>
                <a:gd name="T50" fmla="*/ 255 w 949"/>
                <a:gd name="T51" fmla="*/ 392 h 1997"/>
                <a:gd name="T52" fmla="*/ 258 w 949"/>
                <a:gd name="T53" fmla="*/ 364 h 1997"/>
                <a:gd name="T54" fmla="*/ 261 w 949"/>
                <a:gd name="T55" fmla="*/ 336 h 1997"/>
                <a:gd name="T56" fmla="*/ 268 w 949"/>
                <a:gd name="T57" fmla="*/ 307 h 1997"/>
                <a:gd name="T58" fmla="*/ 275 w 949"/>
                <a:gd name="T59" fmla="*/ 277 h 1997"/>
                <a:gd name="T60" fmla="*/ 286 w 949"/>
                <a:gd name="T61" fmla="*/ 248 h 1997"/>
                <a:gd name="T62" fmla="*/ 298 w 949"/>
                <a:gd name="T63" fmla="*/ 219 h 1997"/>
                <a:gd name="T64" fmla="*/ 312 w 949"/>
                <a:gd name="T65" fmla="*/ 190 h 1997"/>
                <a:gd name="T66" fmla="*/ 329 w 949"/>
                <a:gd name="T67" fmla="*/ 162 h 1997"/>
                <a:gd name="T68" fmla="*/ 350 w 949"/>
                <a:gd name="T69" fmla="*/ 135 h 1997"/>
                <a:gd name="T70" fmla="*/ 373 w 949"/>
                <a:gd name="T71" fmla="*/ 111 h 1997"/>
                <a:gd name="T72" fmla="*/ 399 w 949"/>
                <a:gd name="T73" fmla="*/ 88 h 1997"/>
                <a:gd name="T74" fmla="*/ 429 w 949"/>
                <a:gd name="T75" fmla="*/ 66 h 1997"/>
                <a:gd name="T76" fmla="*/ 462 w 949"/>
                <a:gd name="T77" fmla="*/ 48 h 1997"/>
                <a:gd name="T78" fmla="*/ 498 w 949"/>
                <a:gd name="T79" fmla="*/ 32 h 1997"/>
                <a:gd name="T80" fmla="*/ 540 w 949"/>
                <a:gd name="T81" fmla="*/ 19 h 1997"/>
                <a:gd name="T82" fmla="*/ 584 w 949"/>
                <a:gd name="T83" fmla="*/ 9 h 1997"/>
                <a:gd name="T84" fmla="*/ 633 w 949"/>
                <a:gd name="T85" fmla="*/ 3 h 1997"/>
                <a:gd name="T86" fmla="*/ 686 w 949"/>
                <a:gd name="T87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9" h="1997">
                  <a:moveTo>
                    <a:pt x="686" y="0"/>
                  </a:moveTo>
                  <a:lnTo>
                    <a:pt x="943" y="3"/>
                  </a:lnTo>
                  <a:lnTo>
                    <a:pt x="943" y="344"/>
                  </a:lnTo>
                  <a:lnTo>
                    <a:pt x="719" y="344"/>
                  </a:lnTo>
                  <a:lnTo>
                    <a:pt x="706" y="345"/>
                  </a:lnTo>
                  <a:lnTo>
                    <a:pt x="693" y="346"/>
                  </a:lnTo>
                  <a:lnTo>
                    <a:pt x="677" y="350"/>
                  </a:lnTo>
                  <a:lnTo>
                    <a:pt x="661" y="356"/>
                  </a:lnTo>
                  <a:lnTo>
                    <a:pt x="646" y="363"/>
                  </a:lnTo>
                  <a:lnTo>
                    <a:pt x="632" y="373"/>
                  </a:lnTo>
                  <a:lnTo>
                    <a:pt x="620" y="385"/>
                  </a:lnTo>
                  <a:lnTo>
                    <a:pt x="610" y="400"/>
                  </a:lnTo>
                  <a:lnTo>
                    <a:pt x="603" y="418"/>
                  </a:lnTo>
                  <a:lnTo>
                    <a:pt x="601" y="440"/>
                  </a:lnTo>
                  <a:lnTo>
                    <a:pt x="601" y="693"/>
                  </a:lnTo>
                  <a:lnTo>
                    <a:pt x="949" y="693"/>
                  </a:lnTo>
                  <a:lnTo>
                    <a:pt x="894" y="1045"/>
                  </a:lnTo>
                  <a:lnTo>
                    <a:pt x="601" y="1045"/>
                  </a:lnTo>
                  <a:lnTo>
                    <a:pt x="601" y="1997"/>
                  </a:lnTo>
                  <a:lnTo>
                    <a:pt x="255" y="1997"/>
                  </a:lnTo>
                  <a:lnTo>
                    <a:pt x="255" y="1045"/>
                  </a:lnTo>
                  <a:lnTo>
                    <a:pt x="0" y="1045"/>
                  </a:lnTo>
                  <a:lnTo>
                    <a:pt x="0" y="693"/>
                  </a:lnTo>
                  <a:lnTo>
                    <a:pt x="255" y="693"/>
                  </a:lnTo>
                  <a:lnTo>
                    <a:pt x="255" y="419"/>
                  </a:lnTo>
                  <a:lnTo>
                    <a:pt x="255" y="392"/>
                  </a:lnTo>
                  <a:lnTo>
                    <a:pt x="258" y="364"/>
                  </a:lnTo>
                  <a:lnTo>
                    <a:pt x="261" y="336"/>
                  </a:lnTo>
                  <a:lnTo>
                    <a:pt x="268" y="307"/>
                  </a:lnTo>
                  <a:lnTo>
                    <a:pt x="275" y="277"/>
                  </a:lnTo>
                  <a:lnTo>
                    <a:pt x="286" y="248"/>
                  </a:lnTo>
                  <a:lnTo>
                    <a:pt x="298" y="219"/>
                  </a:lnTo>
                  <a:lnTo>
                    <a:pt x="312" y="190"/>
                  </a:lnTo>
                  <a:lnTo>
                    <a:pt x="329" y="162"/>
                  </a:lnTo>
                  <a:lnTo>
                    <a:pt x="350" y="135"/>
                  </a:lnTo>
                  <a:lnTo>
                    <a:pt x="373" y="111"/>
                  </a:lnTo>
                  <a:lnTo>
                    <a:pt x="399" y="88"/>
                  </a:lnTo>
                  <a:lnTo>
                    <a:pt x="429" y="66"/>
                  </a:lnTo>
                  <a:lnTo>
                    <a:pt x="462" y="48"/>
                  </a:lnTo>
                  <a:lnTo>
                    <a:pt x="498" y="32"/>
                  </a:lnTo>
                  <a:lnTo>
                    <a:pt x="540" y="19"/>
                  </a:lnTo>
                  <a:lnTo>
                    <a:pt x="584" y="9"/>
                  </a:lnTo>
                  <a:lnTo>
                    <a:pt x="633" y="3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990204" y="4222165"/>
            <a:ext cx="2237857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545850"/>
                </a:solidFill>
                <a:cs typeface="Calibri" pitchFamily="34" charset="0"/>
              </a:rPr>
              <a:t>@AREnergyEnvironment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751507" y="4245544"/>
            <a:ext cx="131286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545850"/>
                </a:solidFill>
                <a:cs typeface="Calibri" pitchFamily="34" charset="0"/>
              </a:rPr>
              <a:t>@ArkansasEE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427735" y="3387066"/>
            <a:ext cx="3782941" cy="1756433"/>
          </a:xfrm>
          <a:prstGeom prst="rect">
            <a:avLst/>
          </a:prstGeom>
          <a:solidFill>
            <a:srgbClr val="00B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57" name="Picture 2" descr="E:\Communications\_ADEE -TRANSFORMATION\EE_PowerPoint\links\EE_Combo Logo-white_color white tx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44" y="3896030"/>
            <a:ext cx="3042771" cy="81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CA5B7-DF1F-4016-EBDC-0E6AF9664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189872-7877-98D0-D707-7183B78086FE}"/>
              </a:ext>
            </a:extLst>
          </p:cNvPr>
          <p:cNvSpPr/>
          <p:nvPr/>
        </p:nvSpPr>
        <p:spPr>
          <a:xfrm>
            <a:off x="0" y="0"/>
            <a:ext cx="1492250" cy="5143500"/>
          </a:xfrm>
          <a:prstGeom prst="rect">
            <a:avLst/>
          </a:prstGeom>
          <a:solidFill>
            <a:srgbClr val="00B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013" dirty="0"/>
          </a:p>
        </p:txBody>
      </p:sp>
      <p:sp>
        <p:nvSpPr>
          <p:cNvPr id="35" name="Title 2">
            <a:extLst>
              <a:ext uri="{FF2B5EF4-FFF2-40B4-BE49-F238E27FC236}">
                <a16:creationId xmlns:a16="http://schemas.microsoft.com/office/drawing/2014/main" id="{C8BD7A96-4178-14A3-8E22-45846A38F39B}"/>
              </a:ext>
            </a:extLst>
          </p:cNvPr>
          <p:cNvSpPr txBox="1">
            <a:spLocks/>
          </p:cNvSpPr>
          <p:nvPr/>
        </p:nvSpPr>
        <p:spPr>
          <a:xfrm>
            <a:off x="2055716" y="232648"/>
            <a:ext cx="6625239" cy="28315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>
                <a:solidFill>
                  <a:srgbClr val="00B6C9"/>
                </a:solidFill>
                <a:ea typeface="Microsoft YaHei" pitchFamily="34" charset="-122"/>
                <a:cs typeface="Segoe UI" panose="020B0502040204020203" pitchFamily="34" charset="0"/>
              </a:rPr>
              <a:t>We want your input!!</a:t>
            </a:r>
          </a:p>
          <a:p>
            <a:r>
              <a:rPr lang="en-US" sz="3200" b="1" cap="all" dirty="0">
                <a:solidFill>
                  <a:srgbClr val="C00000"/>
                </a:solidFill>
                <a:ea typeface="Microsoft YaHei" pitchFamily="34" charset="-122"/>
                <a:cs typeface="Segoe UI" panose="020B0502040204020203" pitchFamily="34" charset="0"/>
              </a:rPr>
              <a:t>But hurry – survey closes august 31</a:t>
            </a:r>
            <a:r>
              <a:rPr lang="en-US" sz="3200" b="1" cap="all" baseline="30000" dirty="0">
                <a:solidFill>
                  <a:srgbClr val="C00000"/>
                </a:solidFill>
                <a:ea typeface="Microsoft YaHei" pitchFamily="34" charset="-122"/>
                <a:cs typeface="Segoe UI" panose="020B0502040204020203" pitchFamily="34" charset="0"/>
              </a:rPr>
              <a:t>st</a:t>
            </a:r>
            <a:endParaRPr lang="en-US" sz="3200" b="1" cap="all" dirty="0">
              <a:solidFill>
                <a:srgbClr val="C00000"/>
              </a:solidFill>
              <a:ea typeface="Microsoft YaHei" pitchFamily="34" charset="-122"/>
              <a:cs typeface="Segoe UI" panose="020B0502040204020203" pitchFamily="34" charset="0"/>
            </a:endParaRPr>
          </a:p>
          <a:p>
            <a:endParaRPr lang="en-US" sz="3200" b="1" cap="all" dirty="0">
              <a:solidFill>
                <a:srgbClr val="C00000"/>
              </a:solidFill>
              <a:ea typeface="Microsoft YaHei" pitchFamily="34" charset="-122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0FB39-4DAF-B001-739E-BC226B1906A7}"/>
              </a:ext>
            </a:extLst>
          </p:cNvPr>
          <p:cNvSpPr txBox="1"/>
          <p:nvPr/>
        </p:nvSpPr>
        <p:spPr>
          <a:xfrm>
            <a:off x="2424534" y="2668125"/>
            <a:ext cx="625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Please complete our brief survey. Scan the QR Code below!</a:t>
            </a:r>
          </a:p>
        </p:txBody>
      </p:sp>
      <p:pic>
        <p:nvPicPr>
          <p:cNvPr id="5" name="Picture 4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B3163F40-3340-FAEC-2C45-EBEABF29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768" y="3133832"/>
            <a:ext cx="2009668" cy="200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3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Placeholder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t="5676" r="11901" b="58988"/>
          <a:stretch/>
        </p:blipFill>
        <p:spPr>
          <a:xfrm>
            <a:off x="0" y="-7949"/>
            <a:ext cx="9144000" cy="213376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54" name="Rectangle 53"/>
          <p:cNvSpPr/>
          <p:nvPr/>
        </p:nvSpPr>
        <p:spPr bwMode="auto">
          <a:xfrm>
            <a:off x="0" y="0"/>
            <a:ext cx="9144000" cy="2125818"/>
          </a:xfrm>
          <a:prstGeom prst="rect">
            <a:avLst/>
          </a:prstGeom>
          <a:solidFill>
            <a:srgbClr val="00B6C9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B6C9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4365" y="205168"/>
            <a:ext cx="7941226" cy="166199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Calibri" pitchFamily="34" charset="0"/>
              </a:rPr>
              <a:t>The EPA’s Solid Waste Infrastructure for Recycling (SWIFR) program provides grants to states and tribes to: 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81500" y="2134561"/>
            <a:ext cx="794122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improve post-consumer materials management and infrastructure; </a:t>
            </a:r>
          </a:p>
        </p:txBody>
      </p:sp>
      <p:sp>
        <p:nvSpPr>
          <p:cNvPr id="61" name="Freeform 45"/>
          <p:cNvSpPr>
            <a:spLocks noEditPoints="1"/>
          </p:cNvSpPr>
          <p:nvPr/>
        </p:nvSpPr>
        <p:spPr bwMode="auto">
          <a:xfrm>
            <a:off x="354365" y="2255548"/>
            <a:ext cx="263835" cy="26383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B6C9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81499" y="3046686"/>
            <a:ext cx="794122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support improvements to local post-consumer materials management and recycling programs; and </a:t>
            </a:r>
          </a:p>
        </p:txBody>
      </p:sp>
      <p:sp>
        <p:nvSpPr>
          <p:cNvPr id="63" name="Freeform 45"/>
          <p:cNvSpPr>
            <a:spLocks noEditPoints="1"/>
          </p:cNvSpPr>
          <p:nvPr/>
        </p:nvSpPr>
        <p:spPr bwMode="auto">
          <a:xfrm>
            <a:off x="379847" y="3184585"/>
            <a:ext cx="263835" cy="26383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B6C9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81500" y="4008125"/>
            <a:ext cx="794122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assist local waste management authorities in making improvements to local waste management systems. </a:t>
            </a:r>
          </a:p>
        </p:txBody>
      </p:sp>
      <p:sp>
        <p:nvSpPr>
          <p:cNvPr id="65" name="Freeform 45"/>
          <p:cNvSpPr>
            <a:spLocks noEditPoints="1"/>
          </p:cNvSpPr>
          <p:nvPr/>
        </p:nvSpPr>
        <p:spPr bwMode="auto">
          <a:xfrm>
            <a:off x="379847" y="4151710"/>
            <a:ext cx="263835" cy="26383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B6C9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42346-447A-F510-1971-0057B029F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20">
            <a:extLst>
              <a:ext uri="{FF2B5EF4-FFF2-40B4-BE49-F238E27FC236}">
                <a16:creationId xmlns:a16="http://schemas.microsoft.com/office/drawing/2014/main" id="{A0CBB7BB-F09C-15BB-8085-79C555125A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t="1393" r="11901" b="21093"/>
          <a:stretch/>
        </p:blipFill>
        <p:spPr>
          <a:xfrm>
            <a:off x="0" y="-1"/>
            <a:ext cx="9144000" cy="514350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6FB99D9-7593-53CE-4B93-6A4A504C65E7}"/>
              </a:ext>
            </a:extLst>
          </p:cNvPr>
          <p:cNvSpPr/>
          <p:nvPr/>
        </p:nvSpPr>
        <p:spPr bwMode="auto">
          <a:xfrm>
            <a:off x="0" y="-1"/>
            <a:ext cx="9144000" cy="5143500"/>
          </a:xfrm>
          <a:prstGeom prst="rect">
            <a:avLst/>
          </a:prstGeom>
          <a:solidFill>
            <a:srgbClr val="00B6C9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B6C9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9DA580-8063-2C88-8E34-0B39B81A8F45}"/>
              </a:ext>
            </a:extLst>
          </p:cNvPr>
          <p:cNvGrpSpPr/>
          <p:nvPr/>
        </p:nvGrpSpPr>
        <p:grpSpPr>
          <a:xfrm>
            <a:off x="956603" y="865162"/>
            <a:ext cx="6921306" cy="3270739"/>
            <a:chOff x="1468876" y="1924047"/>
            <a:chExt cx="6064589" cy="1295402"/>
          </a:xfrm>
        </p:grpSpPr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2DD4F992-9E62-EF53-142C-A4ADCB64777B}"/>
                </a:ext>
              </a:extLst>
            </p:cNvPr>
            <p:cNvSpPr/>
            <p:nvPr/>
          </p:nvSpPr>
          <p:spPr>
            <a:xfrm>
              <a:off x="1468876" y="1924047"/>
              <a:ext cx="1295400" cy="1295400"/>
            </a:xfrm>
            <a:prstGeom prst="halfFrame">
              <a:avLst>
                <a:gd name="adj1" fmla="val 2603"/>
                <a:gd name="adj2" fmla="val 2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ABC10907-7A04-249A-EC13-1A6E53259162}"/>
                </a:ext>
              </a:extLst>
            </p:cNvPr>
            <p:cNvSpPr/>
            <p:nvPr/>
          </p:nvSpPr>
          <p:spPr>
            <a:xfrm flipH="1" flipV="1">
              <a:off x="6238065" y="1924049"/>
              <a:ext cx="1295400" cy="1295400"/>
            </a:xfrm>
            <a:prstGeom prst="halfFrame">
              <a:avLst>
                <a:gd name="adj1" fmla="val 2603"/>
                <a:gd name="adj2" fmla="val 2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Inhaltsplatzhalter 4">
            <a:extLst>
              <a:ext uri="{FF2B5EF4-FFF2-40B4-BE49-F238E27FC236}">
                <a16:creationId xmlns:a16="http://schemas.microsoft.com/office/drawing/2014/main" id="{B1AEEAC2-9979-A874-E79A-0AB59A3960A0}"/>
              </a:ext>
            </a:extLst>
          </p:cNvPr>
          <p:cNvSpPr txBox="1">
            <a:spLocks/>
          </p:cNvSpPr>
          <p:nvPr/>
        </p:nvSpPr>
        <p:spPr>
          <a:xfrm>
            <a:off x="1392989" y="1217532"/>
            <a:ext cx="5873148" cy="270843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4400" b="1" cap="all" dirty="0">
                <a:latin typeface="+mj-lt"/>
                <a:ea typeface="Microsoft YaHei" pitchFamily="34" charset="-122"/>
                <a:cs typeface="Segoe UI" panose="020B0502040204020203" pitchFamily="34" charset="0"/>
              </a:rPr>
              <a:t>Statewide solid waste management plan</a:t>
            </a:r>
          </a:p>
        </p:txBody>
      </p:sp>
    </p:spTree>
    <p:extLst>
      <p:ext uri="{BB962C8B-B14F-4D97-AF65-F5344CB8AC3E}">
        <p14:creationId xmlns:p14="http://schemas.microsoft.com/office/powerpoint/2010/main" val="279207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1927274"/>
          </a:xfrm>
          <a:prstGeom prst="rect">
            <a:avLst/>
          </a:prstGeom>
          <a:solidFill>
            <a:srgbClr val="00B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66" y="282611"/>
            <a:ext cx="8368363" cy="409459"/>
          </a:xfrm>
        </p:spPr>
        <p:txBody>
          <a:bodyPr anchor="t">
            <a:noAutofit/>
          </a:bodyPr>
          <a:lstStyle/>
          <a:p>
            <a:pPr algn="ctr"/>
            <a:r>
              <a:rPr lang="en-US" sz="2500" b="1" cap="all" dirty="0">
                <a:ea typeface="Microsoft YaHei" pitchFamily="34" charset="-122"/>
                <a:cs typeface="Segoe UI" panose="020B0502040204020203" pitchFamily="34" charset="0"/>
              </a:rPr>
              <a:t>Statewide solid waste management plan</a:t>
            </a:r>
            <a:br>
              <a:rPr lang="en-US" sz="2300" b="1" cap="all" dirty="0">
                <a:ea typeface="Microsoft YaHei" pitchFamily="34" charset="-122"/>
                <a:cs typeface="Segoe UI" panose="020B0502040204020203" pitchFamily="34" charset="0"/>
              </a:rPr>
            </a:br>
            <a:endParaRPr lang="en-US" sz="2300" b="1" cap="all" dirty="0">
              <a:ea typeface="Microsoft YaHei" pitchFamily="34" charset="-122"/>
              <a:cs typeface="Segoe UI" panose="020B05020402040202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4832" y="931524"/>
            <a:ext cx="7941226" cy="92333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cs typeface="Calibri" pitchFamily="34" charset="0"/>
              </a:rPr>
              <a:t>Act 1376 of 2001 – Division of Environmental Quality has the responsibility of developing the Statewide Solid Waste Management Plan (SSWMP), which gives emphasis to regional planning.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44829" y="1985871"/>
            <a:ext cx="7941225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Regional Solid Waste Management Boards address the solid waste needs of the state within their geographical area.</a:t>
            </a:r>
          </a:p>
        </p:txBody>
      </p:sp>
      <p:sp>
        <p:nvSpPr>
          <p:cNvPr id="61" name="Freeform 45"/>
          <p:cNvSpPr>
            <a:spLocks noEditPoints="1"/>
          </p:cNvSpPr>
          <p:nvPr/>
        </p:nvSpPr>
        <p:spPr bwMode="auto">
          <a:xfrm>
            <a:off x="294111" y="2025090"/>
            <a:ext cx="263835" cy="26383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B6C9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44829" y="2753664"/>
            <a:ext cx="7941225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The development and implementation of a SSWMP is necessary to maximize the efficiency of regional solid waste management systems.</a:t>
            </a:r>
          </a:p>
        </p:txBody>
      </p:sp>
      <p:sp>
        <p:nvSpPr>
          <p:cNvPr id="63" name="Freeform 45"/>
          <p:cNvSpPr>
            <a:spLocks noEditPoints="1"/>
          </p:cNvSpPr>
          <p:nvPr/>
        </p:nvSpPr>
        <p:spPr bwMode="auto">
          <a:xfrm>
            <a:off x="294110" y="2766828"/>
            <a:ext cx="263835" cy="26383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B6C9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44829" y="3562313"/>
            <a:ext cx="7941225" cy="8309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The SSWMP establishes minimum requirements for all regional solid waste management plans, including requirements for: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cs typeface="Calibri" pitchFamily="34" charset="0"/>
              </a:rPr>
              <a:t>strategic planning; reporting; public notice and participation; services; and solutions to problems and issues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.</a:t>
            </a:r>
          </a:p>
        </p:txBody>
      </p:sp>
      <p:sp>
        <p:nvSpPr>
          <p:cNvPr id="65" name="Freeform 45"/>
          <p:cNvSpPr>
            <a:spLocks noEditPoints="1"/>
          </p:cNvSpPr>
          <p:nvPr/>
        </p:nvSpPr>
        <p:spPr bwMode="auto">
          <a:xfrm>
            <a:off x="294110" y="3606381"/>
            <a:ext cx="263835" cy="26383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B6C9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B5458-828D-66FC-5864-F205F26CC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A0F311E-7722-A9F5-3413-20B90D81617B}"/>
              </a:ext>
            </a:extLst>
          </p:cNvPr>
          <p:cNvSpPr/>
          <p:nvPr/>
        </p:nvSpPr>
        <p:spPr>
          <a:xfrm>
            <a:off x="0" y="1"/>
            <a:ext cx="9144000" cy="1273283"/>
          </a:xfrm>
          <a:prstGeom prst="rect">
            <a:avLst/>
          </a:prstGeom>
          <a:solidFill>
            <a:srgbClr val="00B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A3E66-EE46-6E4E-5B7E-CC38C6DC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6" y="282611"/>
            <a:ext cx="8368363" cy="409459"/>
          </a:xfrm>
        </p:spPr>
        <p:txBody>
          <a:bodyPr anchor="t">
            <a:noAutofit/>
          </a:bodyPr>
          <a:lstStyle/>
          <a:p>
            <a:pPr algn="ctr"/>
            <a:r>
              <a:rPr lang="en-US" sz="2500" b="1" cap="all" dirty="0">
                <a:ea typeface="Microsoft YaHei" pitchFamily="34" charset="-122"/>
                <a:cs typeface="Segoe UI" panose="020B0502040204020203" pitchFamily="34" charset="0"/>
              </a:rPr>
              <a:t>Statewide solid waste management plan (cont.)</a:t>
            </a:r>
            <a:br>
              <a:rPr lang="en-US" sz="2300" b="1" cap="all" dirty="0">
                <a:ea typeface="Microsoft YaHei" pitchFamily="34" charset="-122"/>
                <a:cs typeface="Segoe UI" panose="020B0502040204020203" pitchFamily="34" charset="0"/>
              </a:rPr>
            </a:br>
            <a:endParaRPr lang="en-US" sz="2300" b="1" cap="all" dirty="0">
              <a:ea typeface="Microsoft YaHei" pitchFamily="34" charset="-122"/>
              <a:cs typeface="Segoe UI" panose="020B0502040204020203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87DCF29-DADD-3D19-C2A5-39C88419CD51}"/>
              </a:ext>
            </a:extLst>
          </p:cNvPr>
          <p:cNvSpPr/>
          <p:nvPr/>
        </p:nvSpPr>
        <p:spPr>
          <a:xfrm>
            <a:off x="708132" y="1306463"/>
            <a:ext cx="7941225" cy="193899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Six (6) major goal areas were established: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Collection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Disposal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Recycling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Waste Reduction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Special Materials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Education </a:t>
            </a:r>
          </a:p>
        </p:txBody>
      </p:sp>
      <p:sp>
        <p:nvSpPr>
          <p:cNvPr id="61" name="Freeform 45">
            <a:extLst>
              <a:ext uri="{FF2B5EF4-FFF2-40B4-BE49-F238E27FC236}">
                <a16:creationId xmlns:a16="http://schemas.microsoft.com/office/drawing/2014/main" id="{D0943723-ED3A-ECA1-F1A2-36C7E3F2E48A}"/>
              </a:ext>
            </a:extLst>
          </p:cNvPr>
          <p:cNvSpPr>
            <a:spLocks noEditPoints="1"/>
          </p:cNvSpPr>
          <p:nvPr/>
        </p:nvSpPr>
        <p:spPr bwMode="auto">
          <a:xfrm>
            <a:off x="354365" y="1317236"/>
            <a:ext cx="263835" cy="26383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B6C9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7FD35CE-882F-9781-5D0D-251A6D98F962}"/>
              </a:ext>
            </a:extLst>
          </p:cNvPr>
          <p:cNvSpPr/>
          <p:nvPr/>
        </p:nvSpPr>
        <p:spPr>
          <a:xfrm>
            <a:off x="708130" y="3409955"/>
            <a:ext cx="7941225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The development and implementation of a SSWMP is necessary to maximize the efficiency of regional solid waste management systems.</a:t>
            </a:r>
          </a:p>
        </p:txBody>
      </p:sp>
      <p:sp>
        <p:nvSpPr>
          <p:cNvPr id="63" name="Freeform 45">
            <a:extLst>
              <a:ext uri="{FF2B5EF4-FFF2-40B4-BE49-F238E27FC236}">
                <a16:creationId xmlns:a16="http://schemas.microsoft.com/office/drawing/2014/main" id="{62AA5716-A5B6-FB86-3A5A-09FB81C3C414}"/>
              </a:ext>
            </a:extLst>
          </p:cNvPr>
          <p:cNvSpPr>
            <a:spLocks noEditPoints="1"/>
          </p:cNvSpPr>
          <p:nvPr/>
        </p:nvSpPr>
        <p:spPr bwMode="auto">
          <a:xfrm>
            <a:off x="335936" y="3430512"/>
            <a:ext cx="263835" cy="26383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B6C9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84870C8-3001-602B-EF9C-1D6CE41A021E}"/>
              </a:ext>
            </a:extLst>
          </p:cNvPr>
          <p:cNvSpPr/>
          <p:nvPr/>
        </p:nvSpPr>
        <p:spPr>
          <a:xfrm>
            <a:off x="708131" y="4128454"/>
            <a:ext cx="7941225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First plan under this legislation was implemented in 2003. The most recent revision was 2014.</a:t>
            </a:r>
          </a:p>
        </p:txBody>
      </p:sp>
      <p:sp>
        <p:nvSpPr>
          <p:cNvPr id="65" name="Freeform 45">
            <a:extLst>
              <a:ext uri="{FF2B5EF4-FFF2-40B4-BE49-F238E27FC236}">
                <a16:creationId xmlns:a16="http://schemas.microsoft.com/office/drawing/2014/main" id="{8BEAFFA2-32C3-04F3-897D-4129E7AC4792}"/>
              </a:ext>
            </a:extLst>
          </p:cNvPr>
          <p:cNvSpPr>
            <a:spLocks noEditPoints="1"/>
          </p:cNvSpPr>
          <p:nvPr/>
        </p:nvSpPr>
        <p:spPr bwMode="auto">
          <a:xfrm>
            <a:off x="354365" y="4128454"/>
            <a:ext cx="263835" cy="26383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B6C9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6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B4DAD1-F400-F0DB-4DC0-522AB7702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82F24-5066-34C7-372B-B8F55B56F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475449"/>
            <a:ext cx="1971675" cy="191044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Previous SSWMP</a:t>
            </a:r>
            <a:b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1980</a:t>
            </a:r>
          </a:p>
        </p:txBody>
      </p:sp>
      <p:pic>
        <p:nvPicPr>
          <p:cNvPr id="4" name="Picture 3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80B1CCED-415F-7D65-A883-34BE8C44C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17" y="77372"/>
            <a:ext cx="3861580" cy="492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6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2550319"/>
          </a:xfrm>
          <a:prstGeom prst="flowChartDocument">
            <a:avLst/>
          </a:prstGeom>
          <a:solidFill>
            <a:srgbClr val="4B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CD8BCD-3A0D-CFD0-7459-787EDFB2B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8371"/>
            <a:ext cx="2130136" cy="177836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Previous SSWMP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2003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3CBA59A5-ADEC-8DA8-A75A-BEB5A9C505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56" y="128371"/>
            <a:ext cx="3766765" cy="487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2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EA338-7F74-C750-FCE5-57BA63201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8794EC-80EF-D46C-9EA7-1D1E6DB25085}"/>
              </a:ext>
            </a:extLst>
          </p:cNvPr>
          <p:cNvSpPr/>
          <p:nvPr/>
        </p:nvSpPr>
        <p:spPr bwMode="auto">
          <a:xfrm>
            <a:off x="0" y="-1"/>
            <a:ext cx="9144000" cy="1674471"/>
          </a:xfrm>
          <a:prstGeom prst="rect">
            <a:avLst/>
          </a:prstGeom>
          <a:solidFill>
            <a:srgbClr val="00B6C9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B6C9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6F5F1-0DB4-470A-37D5-E237637C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2611"/>
            <a:ext cx="8368363" cy="94044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WHY UPDATE THE PLAN NOW?</a:t>
            </a:r>
          </a:p>
        </p:txBody>
      </p:sp>
      <p:pic>
        <p:nvPicPr>
          <p:cNvPr id="8" name="Picture 7" descr="A parking meter with a red sign&#10;&#10;AI-generated content may be incorrect.">
            <a:extLst>
              <a:ext uri="{FF2B5EF4-FFF2-40B4-BE49-F238E27FC236}">
                <a16:creationId xmlns:a16="http://schemas.microsoft.com/office/drawing/2014/main" id="{68C2B1D4-1B8B-506E-912B-507A2A3E9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971" y="1436184"/>
            <a:ext cx="3292889" cy="3596722"/>
          </a:xfrm>
          <a:prstGeom prst="rect">
            <a:avLst/>
          </a:prstGeom>
        </p:spPr>
      </p:pic>
      <p:pic>
        <p:nvPicPr>
          <p:cNvPr id="6" name="Picture 5" descr="An orange floppy disk&#10;&#10;AI-generated content may be incorrect.">
            <a:extLst>
              <a:ext uri="{FF2B5EF4-FFF2-40B4-BE49-F238E27FC236}">
                <a16:creationId xmlns:a16="http://schemas.microsoft.com/office/drawing/2014/main" id="{E3F5E044-3061-E6B2-3365-81465A6DC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34348" y="3662092"/>
            <a:ext cx="2024021" cy="13708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6F8466-7A81-2882-1260-55351FBAD5A0}"/>
              </a:ext>
            </a:extLst>
          </p:cNvPr>
          <p:cNvSpPr txBox="1"/>
          <p:nvPr/>
        </p:nvSpPr>
        <p:spPr>
          <a:xfrm>
            <a:off x="3505832" y="1821506"/>
            <a:ext cx="54525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The Solid Waste Management Plan is old and outdated. It hasn’t been updated since 2014! </a:t>
            </a:r>
          </a:p>
        </p:txBody>
      </p:sp>
    </p:spTree>
    <p:extLst>
      <p:ext uri="{BB962C8B-B14F-4D97-AF65-F5344CB8AC3E}">
        <p14:creationId xmlns:p14="http://schemas.microsoft.com/office/powerpoint/2010/main" val="9828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asic Slide Master">
  <a:themeElements>
    <a:clrScheme name="E&amp;E Colors">
      <a:dk1>
        <a:srgbClr val="5C5C5C"/>
      </a:dk1>
      <a:lt1>
        <a:srgbClr val="FFFFFF"/>
      </a:lt1>
      <a:dk2>
        <a:srgbClr val="5C5C5C"/>
      </a:dk2>
      <a:lt2>
        <a:srgbClr val="FFFFFF"/>
      </a:lt2>
      <a:accent1>
        <a:srgbClr val="53C3CB"/>
      </a:accent1>
      <a:accent2>
        <a:srgbClr val="55AEB7"/>
      </a:accent2>
      <a:accent3>
        <a:srgbClr val="1AA4BE"/>
      </a:accent3>
      <a:accent4>
        <a:srgbClr val="0197B8"/>
      </a:accent4>
      <a:accent5>
        <a:srgbClr val="0187AD"/>
      </a:accent5>
      <a:accent6>
        <a:srgbClr val="00769E"/>
      </a:accent6>
      <a:hlink>
        <a:srgbClr val="FFFFFF"/>
      </a:hlink>
      <a:folHlink>
        <a:srgbClr val="595959"/>
      </a:folHlink>
    </a:clrScheme>
    <a:fontScheme name="E&amp;E Fonts">
      <a:majorFont>
        <a:latin typeface="Microsoft YaHei UI"/>
        <a:ea typeface=""/>
        <a:cs typeface="Roboto"/>
      </a:majorFont>
      <a:minorFont>
        <a:latin typeface="Calibri"/>
        <a:ea typeface="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11143</TotalTime>
  <Words>690</Words>
  <Application>Microsoft Office PowerPoint</Application>
  <PresentationFormat>On-screen Show (16:9)</PresentationFormat>
  <Paragraphs>112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Microsoft YaHei</vt:lpstr>
      <vt:lpstr>Microsoft YaHei UI</vt:lpstr>
      <vt:lpstr>Arial</vt:lpstr>
      <vt:lpstr>Calibri</vt:lpstr>
      <vt:lpstr>Basic Slide Master</vt:lpstr>
      <vt:lpstr>PowerPoint Presentation</vt:lpstr>
      <vt:lpstr>PowerPoint Presentation</vt:lpstr>
      <vt:lpstr>PowerPoint Presentation</vt:lpstr>
      <vt:lpstr>PowerPoint Presentation</vt:lpstr>
      <vt:lpstr>Statewide solid waste management plan </vt:lpstr>
      <vt:lpstr>Statewide solid waste management plan (cont.) </vt:lpstr>
      <vt:lpstr>Previous SSWMP  1980</vt:lpstr>
      <vt:lpstr>Previous SSWMP  2003</vt:lpstr>
      <vt:lpstr>WHY UPDATE THE PLAN NOW?</vt:lpstr>
      <vt:lpstr>WHY UPDATE THE PLAN NOW? New recycling challenges</vt:lpstr>
      <vt:lpstr>WHY UPDATE THE PLAN NOW?</vt:lpstr>
      <vt:lpstr>PowerPoint Presentation</vt:lpstr>
      <vt:lpstr>Progress &amp; next steps</vt:lpstr>
      <vt:lpstr>PowerPoint Presentation</vt:lpstr>
      <vt:lpstr>SURVEY QUESTIONS </vt:lpstr>
      <vt:lpstr>Areas of Focus based on results</vt:lpstr>
      <vt:lpstr>PowerPoint Presentation</vt:lpstr>
      <vt:lpstr>Categorization of Survey Responses</vt:lpstr>
      <vt:lpstr>  CALLING ALL VOLUNTEERS</vt:lpstr>
      <vt:lpstr>  CALLING ALL VOLUNTEERS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</dc:creator>
  <cp:lastModifiedBy>Lucy Cross (adpce.ad)</cp:lastModifiedBy>
  <cp:revision>917</cp:revision>
  <cp:lastPrinted>2025-02-13T17:17:52Z</cp:lastPrinted>
  <dcterms:created xsi:type="dcterms:W3CDTF">2017-10-12T21:25:20Z</dcterms:created>
  <dcterms:modified xsi:type="dcterms:W3CDTF">2025-08-19T13:39:06Z</dcterms:modified>
</cp:coreProperties>
</file>